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_rels/notesSlide1.xml.rels" ContentType="application/vnd.openxmlformats-package.relationships+xml"/>
  <Override PartName="/ppt/notesSlides/notesSlide1.xml" ContentType="application/vnd.openxmlformats-officedocument.presentationml.notesSlide+xml"/>
  <Override PartName="/ppt/_rels/presentation.xml.rels" ContentType="application/vnd.openxmlformats-package.relationships+xml"/>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7.png" ContentType="image/png"/>
  <Override PartName="/ppt/media/image30.png" ContentType="image/png"/>
  <Override PartName="/ppt/media/image28.png" ContentType="image/png"/>
  <Override PartName="/ppt/media/image10.png" ContentType="image/png"/>
  <Override PartName="/ppt/media/image29.png" ContentType="image/png"/>
  <Override PartName="/ppt/media/image5.png" ContentType="image/png"/>
  <Override PartName="/ppt/media/image35.png" ContentType="image/png"/>
  <Override PartName="/ppt/media/image11.png" ContentType="image/png"/>
  <Override PartName="/ppt/media/image6.png" ContentType="image/png"/>
  <Override PartName="/ppt/media/image36.png" ContentType="image/png"/>
  <Override PartName="/ppt/media/image7.png" ContentType="image/png"/>
  <Override PartName="/ppt/media/image12.png" ContentType="image/png"/>
  <Override PartName="/ppt/media/image8.png" ContentType="image/png"/>
  <Override PartName="/ppt/media/image13.png" ContentType="image/png"/>
  <Override PartName="/ppt/media/image9.png" ContentType="image/png"/>
  <Override PartName="/ppt/media/image34.png" ContentType="image/png"/>
  <Override PartName="/ppt/media/image4.png" ContentType="image/png"/>
  <Override PartName="/ppt/media/image27.png" ContentType="image/png"/>
  <Override PartName="/ppt/media/image33.png" ContentType="image/png"/>
  <Override PartName="/ppt/media/image3.png" ContentType="image/png"/>
  <Override PartName="/ppt/media/image26.png" ContentType="image/png"/>
  <Override PartName="/ppt/media/image32.png" ContentType="image/png"/>
  <Override PartName="/ppt/media/image2.png" ContentType="image/png"/>
  <Override PartName="/ppt/media/image25.png" ContentType="image/png"/>
  <Override PartName="/ppt/media/image31.png" ContentType="image/png"/>
  <Override PartName="/ppt/media/image1.png" ContentType="image/png"/>
  <Override PartName="/ppt/media/image24.png" ContentType="image/png"/>
  <Override PartName="/ppt/media/image14.png" ContentType="image/png"/>
  <Override PartName="/ppt/media/image15.png" ContentType="image/png"/>
  <Override PartName="/ppt/media/image16.png" ContentType="image/png"/>
  <Override PartName="/ppt/slideLayouts/_rels/slideLayout34.xml.rels" ContentType="application/vnd.openxmlformats-package.relationships+xml"/>
  <Override PartName="/ppt/slideLayouts/_rels/slideLayout49.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48.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35.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7.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47.xml.rels" ContentType="application/vnd.openxmlformats-package.relationships+xml"/>
  <Override PartName="/ppt/slideLayouts/_rels/slideLayout63.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xml.rels" ContentType="application/vnd.openxmlformats-package.relationships+xml"/>
  <Override PartName="/ppt/slideLayouts/_rels/slideLayout41.xml.rels" ContentType="application/vnd.openxmlformats-package.relationships+xml"/>
  <Override PartName="/ppt/slideLayouts/_rels/slideLayout50.xml.rels" ContentType="application/vnd.openxmlformats-package.relationships+xml"/>
  <Override PartName="/ppt/slideLayouts/_rels/slideLayout4.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53.xml.rels" ContentType="application/vnd.openxmlformats-package.relationships+xml"/>
  <Override PartName="/ppt/slideLayouts/_rels/slideLayout62.xml.rels" ContentType="application/vnd.openxmlformats-package.relationships+xml"/>
  <Override PartName="/ppt/slideLayouts/_rels/slideLayout46.xml.rels" ContentType="application/vnd.openxmlformats-package.relationships+xml"/>
  <Override PartName="/ppt/slideLayouts/_rels/slideLayout52.xml.rels" ContentType="application/vnd.openxmlformats-package.relationships+xml"/>
  <Override PartName="/ppt/slideLayouts/_rels/slideLayout76.xml.rels" ContentType="application/vnd.openxmlformats-package.relationships+xml"/>
  <Override PartName="/ppt/slideLayouts/_rels/slideLayout38.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6.xml.rels" ContentType="application/vnd.openxmlformats-package.relationships+xml"/>
  <Override PartName="/ppt/slideLayouts/_rels/slideLayout81.xml.rels" ContentType="application/vnd.openxmlformats-package.relationships+xml"/>
  <Override PartName="/ppt/slideLayouts/_rels/slideLayout65.xml.rels" ContentType="application/vnd.openxmlformats-package.relationships+xml"/>
  <Override PartName="/ppt/slideLayouts/_rels/slideLayout74.xml.rels" ContentType="application/vnd.openxmlformats-package.relationships+xml"/>
  <Override PartName="/ppt/slideLayouts/_rels/slideLayout58.xml.rels" ContentType="application/vnd.openxmlformats-package.relationships+xml"/>
  <Override PartName="/ppt/slideLayouts/_rels/slideLayout82.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75.xml.rels" ContentType="application/vnd.openxmlformats-package.relationships+xml"/>
  <Override PartName="/ppt/slideLayouts/_rels/slideLayout80.xml.rels" ContentType="application/vnd.openxmlformats-package.relationships+xml"/>
  <Override PartName="/ppt/slideLayouts/_rels/slideLayout64.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78.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77.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25.xml.rels" ContentType="application/vnd.openxmlformats-package.relationships+xml"/>
  <Override PartName="/ppt/slideLayouts/_rels/slideLayout59.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66.xml.rels" ContentType="application/vnd.openxmlformats-package.relationships+xml"/>
  <Override PartName="/ppt/slideLayouts/_rels/slideLayout70.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1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28.xml" ContentType="application/vnd.openxmlformats-officedocument.presentationml.slideLayout+xml"/>
  <Override PartName="/ppt/slideLayouts/slideLayout70.xml" ContentType="application/vnd.openxmlformats-officedocument.presentationml.slideLayout+xml"/>
  <Override PartName="/ppt/slideLayouts/slideLayout65.xml" ContentType="application/vnd.openxmlformats-officedocument.presentationml.slideLayout+xml"/>
  <Override PartName="/ppt/slideLayouts/slideLayout29.xml" ContentType="application/vnd.openxmlformats-officedocument.presentationml.slideLayout+xml"/>
  <Override PartName="/ppt/slideLayouts/slideLayout71.xml" ContentType="application/vnd.openxmlformats-officedocument.presentationml.slideLayout+xml"/>
  <Override PartName="/ppt/slideLayouts/slideLayout66.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79.xml" ContentType="application/vnd.openxmlformats-officedocument.presentationml.slideLayout+xml"/>
  <Override PartName="/ppt/slideLayouts/slideLayout67.xml" ContentType="application/vnd.openxmlformats-officedocument.presentationml.slideLayout+xml"/>
  <Override PartName="/ppt/slideLayouts/slideLayout30.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78.xml" ContentType="application/vnd.openxmlformats-officedocument.presentationml.slideLayout+xml"/>
  <Override PartName="/ppt/slideLayouts/slideLayout77.xml" ContentType="application/vnd.openxmlformats-officedocument.presentationml.slideLayout+xml"/>
  <Override PartName="/ppt/slideLayouts/slideLayout76.xml" ContentType="application/vnd.openxmlformats-officedocument.presentationml.slideLayout+xml"/>
  <Override PartName="/ppt/slideLayouts/slideLayout75.xml" ContentType="application/vnd.openxmlformats-officedocument.presentationml.slideLayout+xml"/>
  <Override PartName="/ppt/slideLayouts/slideLayout74.xml" ContentType="application/vnd.openxmlformats-officedocument.presentationml.slideLayout+xml"/>
  <Override PartName="/ppt/slideLayouts/slideLayout73.xml" ContentType="application/vnd.openxmlformats-officedocument.presentationml.slideLayout+xml"/>
  <Override PartName="/ppt/slideLayouts/slideLayout72.xml" ContentType="application/vnd.openxmlformats-officedocument.presentationml.slideLayout+xml"/>
  <Override PartName="/ppt/slideLayouts/slideLayout69.xml" ContentType="application/vnd.openxmlformats-officedocument.presentationml.slideLayout+xml"/>
  <Override PartName="/ppt/slideLayouts/slideLayout32.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3.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_rels/slide19.xml.rels" ContentType="application/vnd.openxmlformats-package.relationships+xml"/>
  <Override PartName="/ppt/slides/_rels/slide13.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4.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8.xml.rels" ContentType="application/vnd.openxmlformats-package.relationships+xml"/>
  <Override PartName="/ppt/slides/_rels/slide27.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28.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35.xml.rels" ContentType="application/vnd.openxmlformats-package.relationships+xml"/>
  <Override PartName="/ppt/slides/_rels/slide20.xml.rels" ContentType="application/vnd.openxmlformats-package.relationships+xml"/>
  <Override PartName="/ppt/slides/_rels/slide1.xml.rels" ContentType="application/vnd.openxmlformats-package.relationships+xml"/>
  <Override PartName="/ppt/slides/_rels/slide7.xml.rels" ContentType="application/vnd.openxmlformats-package.relationships+xml"/>
  <Override PartName="/ppt/slides/_rels/slide34.xml.rels" ContentType="application/vnd.openxmlformats-package.relationships+xml"/>
  <Override PartName="/ppt/slides/_rels/slide6.xml.rels" ContentType="application/vnd.openxmlformats-package.relationships+xml"/>
  <Override PartName="/ppt/slides/_rels/slide33.xml.rels" ContentType="application/vnd.openxmlformats-package.relationships+xml"/>
  <Override PartName="/ppt/slides/_rels/slide5.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34.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Lst>
  <p:sldSz cx="12192000" cy="6858000"/>
  <p:notesSz cx="6797675" cy="9926638"/>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notesMaster" Target="notesMasters/notesMaster1.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Relationship Id="rId46" Type="http://schemas.openxmlformats.org/officeDocument/2006/relationships/slide" Target="slides/slide37.xml"/><Relationship Id="rId47"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8.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PlaceHolder 1"/>
          <p:cNvSpPr>
            <a:spLocks noGrp="1"/>
          </p:cNvSpPr>
          <p:nvPr>
            <p:ph type="sldImg"/>
          </p:nvPr>
        </p:nvSpPr>
        <p:spPr>
          <a:xfrm>
            <a:off x="533520" y="764280"/>
            <a:ext cx="6704640" cy="3771360"/>
          </a:xfrm>
          <a:prstGeom prst="rect">
            <a:avLst/>
          </a:prstGeom>
          <a:noFill/>
          <a:ln w="0">
            <a:noFill/>
          </a:ln>
        </p:spPr>
        <p:txBody>
          <a:bodyPr lIns="0" rIns="0" tIns="0" bIns="0" anchor="ctr">
            <a:noAutofit/>
          </a:bodyPr>
          <a:p>
            <a:pPr algn="ctr">
              <a:buNone/>
            </a:pPr>
            <a:r>
              <a:rPr b="0" lang="en-US" sz="4400" spc="-1" strike="noStrike">
                <a:latin typeface="DejaVu Sans"/>
              </a:rPr>
              <a:t>Click to move the slide</a:t>
            </a:r>
            <a:endParaRPr b="0" lang="en-US" sz="4400" spc="-1" strike="noStrike">
              <a:latin typeface="DejaVu Sans"/>
            </a:endParaRPr>
          </a:p>
        </p:txBody>
      </p:sp>
      <p:sp>
        <p:nvSpPr>
          <p:cNvPr id="321"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r>
              <a:rPr b="0" lang="en-US" sz="2000" spc="-1" strike="noStrike">
                <a:latin typeface="DejaVu Sans"/>
              </a:rPr>
              <a:t>Click to edit the notes format</a:t>
            </a:r>
            <a:endParaRPr b="0" lang="en-US" sz="2000" spc="-1" strike="noStrike">
              <a:latin typeface="DejaVu Sans"/>
            </a:endParaRPr>
          </a:p>
        </p:txBody>
      </p:sp>
      <p:sp>
        <p:nvSpPr>
          <p:cNvPr id="322" name="PlaceHolder 3"/>
          <p:cNvSpPr>
            <a:spLocks noGrp="1"/>
          </p:cNvSpPr>
          <p:nvPr>
            <p:ph type="hdr"/>
          </p:nvPr>
        </p:nvSpPr>
        <p:spPr>
          <a:xfrm>
            <a:off x="0" y="0"/>
            <a:ext cx="3372840" cy="502560"/>
          </a:xfrm>
          <a:prstGeom prst="rect">
            <a:avLst/>
          </a:prstGeom>
          <a:noFill/>
          <a:ln w="0">
            <a:noFill/>
          </a:ln>
        </p:spPr>
        <p:txBody>
          <a:bodyPr lIns="0" rIns="0" tIns="0" bIns="0" anchor="t">
            <a:noAutofit/>
          </a:bodyPr>
          <a:p>
            <a:r>
              <a:rPr b="0" lang="en-US" sz="1400" spc="-1" strike="noStrike">
                <a:latin typeface="DejaVu Serif"/>
              </a:rPr>
              <a:t>&lt;header&gt;</a:t>
            </a:r>
            <a:endParaRPr b="0" lang="en-US" sz="1400" spc="-1" strike="noStrike">
              <a:latin typeface="DejaVu Serif"/>
            </a:endParaRPr>
          </a:p>
        </p:txBody>
      </p:sp>
      <p:sp>
        <p:nvSpPr>
          <p:cNvPr id="323" name="PlaceHolder 4"/>
          <p:cNvSpPr>
            <a:spLocks noGrp="1"/>
          </p:cNvSpPr>
          <p:nvPr>
            <p:ph type="dt" idx="1"/>
          </p:nvPr>
        </p:nvSpPr>
        <p:spPr>
          <a:xfrm>
            <a:off x="4399200" y="0"/>
            <a:ext cx="3372840" cy="502560"/>
          </a:xfrm>
          <a:prstGeom prst="rect">
            <a:avLst/>
          </a:prstGeom>
          <a:noFill/>
          <a:ln w="0">
            <a:noFill/>
          </a:ln>
        </p:spPr>
        <p:txBody>
          <a:bodyPr lIns="0" rIns="0" tIns="0" bIns="0" anchor="t">
            <a:noAutofit/>
          </a:bodyPr>
          <a:lstStyle>
            <a:lvl1pPr algn="r">
              <a:buNone/>
              <a:defRPr b="0" lang="en-US" sz="1400" spc="-1" strike="noStrike">
                <a:latin typeface="DejaVu Serif"/>
              </a:defRPr>
            </a:lvl1pPr>
          </a:lstStyle>
          <a:p>
            <a:pPr algn="r">
              <a:buNone/>
            </a:pPr>
            <a:r>
              <a:rPr b="0" lang="en-US" sz="1400" spc="-1" strike="noStrike">
                <a:latin typeface="DejaVu Serif"/>
              </a:rPr>
              <a:t>&lt;date/time&gt;</a:t>
            </a:r>
            <a:endParaRPr b="0" lang="en-US" sz="1400" spc="-1" strike="noStrike">
              <a:latin typeface="DejaVu Serif"/>
            </a:endParaRPr>
          </a:p>
        </p:txBody>
      </p:sp>
      <p:sp>
        <p:nvSpPr>
          <p:cNvPr id="324" name="PlaceHolder 5"/>
          <p:cNvSpPr>
            <a:spLocks noGrp="1"/>
          </p:cNvSpPr>
          <p:nvPr>
            <p:ph type="ftr" idx="2"/>
          </p:nvPr>
        </p:nvSpPr>
        <p:spPr>
          <a:xfrm>
            <a:off x="0" y="9555480"/>
            <a:ext cx="3372840" cy="502560"/>
          </a:xfrm>
          <a:prstGeom prst="rect">
            <a:avLst/>
          </a:prstGeom>
          <a:noFill/>
          <a:ln w="0">
            <a:noFill/>
          </a:ln>
        </p:spPr>
        <p:txBody>
          <a:bodyPr lIns="0" rIns="0" tIns="0" bIns="0" anchor="b">
            <a:noAutofit/>
          </a:bodyPr>
          <a:lstStyle>
            <a:lvl1pPr>
              <a:defRPr b="0" lang="en-US" sz="1400" spc="-1" strike="noStrike">
                <a:latin typeface="DejaVu Serif"/>
              </a:defRPr>
            </a:lvl1pPr>
          </a:lstStyle>
          <a:p>
            <a:r>
              <a:rPr b="0" lang="en-US" sz="1400" spc="-1" strike="noStrike">
                <a:latin typeface="DejaVu Serif"/>
              </a:rPr>
              <a:t>&lt;footer&gt;</a:t>
            </a:r>
            <a:endParaRPr b="0" lang="en-US" sz="1400" spc="-1" strike="noStrike">
              <a:latin typeface="DejaVu Serif"/>
            </a:endParaRPr>
          </a:p>
        </p:txBody>
      </p:sp>
      <p:sp>
        <p:nvSpPr>
          <p:cNvPr id="325" name="PlaceHolder 6"/>
          <p:cNvSpPr>
            <a:spLocks noGrp="1"/>
          </p:cNvSpPr>
          <p:nvPr>
            <p:ph type="sldNum" idx="3"/>
          </p:nvPr>
        </p:nvSpPr>
        <p:spPr>
          <a:xfrm>
            <a:off x="4399200" y="9555480"/>
            <a:ext cx="3372840" cy="502560"/>
          </a:xfrm>
          <a:prstGeom prst="rect">
            <a:avLst/>
          </a:prstGeom>
          <a:noFill/>
          <a:ln w="0">
            <a:noFill/>
          </a:ln>
        </p:spPr>
        <p:txBody>
          <a:bodyPr lIns="0" rIns="0" tIns="0" bIns="0" anchor="b">
            <a:noAutofit/>
          </a:bodyPr>
          <a:lstStyle>
            <a:lvl1pPr algn="r">
              <a:buNone/>
              <a:defRPr b="0" lang="en-US" sz="1400" spc="-1" strike="noStrike">
                <a:latin typeface="DejaVu Serif"/>
              </a:defRPr>
            </a:lvl1pPr>
          </a:lstStyle>
          <a:p>
            <a:pPr algn="r">
              <a:buNone/>
            </a:pPr>
            <a:fld id="{A8668C79-91B4-4AB5-A4D2-D2168644FE5A}" type="slidenum">
              <a:rPr b="0" lang="en-US" sz="1400" spc="-1" strike="noStrike">
                <a:latin typeface="DejaVu Serif"/>
              </a:rPr>
              <a:t>&lt;number&gt;</a:t>
            </a:fld>
            <a:endParaRPr b="0" lang="en-US" sz="1400" spc="-1" strike="noStrike">
              <a:latin typeface="DejaVu Serif"/>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PlaceHolder 1"/>
          <p:cNvSpPr>
            <a:spLocks noGrp="1"/>
          </p:cNvSpPr>
          <p:nvPr>
            <p:ph type="sldImg"/>
          </p:nvPr>
        </p:nvSpPr>
        <p:spPr>
          <a:xfrm>
            <a:off x="90360" y="744480"/>
            <a:ext cx="6612120" cy="3718080"/>
          </a:xfrm>
          <a:prstGeom prst="rect">
            <a:avLst/>
          </a:prstGeom>
          <a:ln w="0">
            <a:noFill/>
          </a:ln>
        </p:spPr>
      </p:sp>
      <p:sp>
        <p:nvSpPr>
          <p:cNvPr id="429" name="PlaceHolder 2"/>
          <p:cNvSpPr>
            <a:spLocks noGrp="1"/>
          </p:cNvSpPr>
          <p:nvPr>
            <p:ph type="body"/>
          </p:nvPr>
        </p:nvSpPr>
        <p:spPr>
          <a:xfrm>
            <a:off x="679680" y="4715280"/>
            <a:ext cx="5433480" cy="4462200"/>
          </a:xfrm>
          <a:prstGeom prst="rect">
            <a:avLst/>
          </a:prstGeom>
          <a:noFill/>
          <a:ln w="0">
            <a:noFill/>
          </a:ln>
        </p:spPr>
        <p:txBody>
          <a:bodyPr lIns="95400" rIns="95400" tIns="47880" bIns="47880" anchor="t">
            <a:noAutofit/>
          </a:bodyPr>
          <a:p>
            <a:endParaRPr b="0" lang="en-US" sz="2000" spc="-1" strike="noStrike">
              <a:latin typeface="DejaVu Sans"/>
            </a:endParaRPr>
          </a:p>
        </p:txBody>
      </p:sp>
      <p:sp>
        <p:nvSpPr>
          <p:cNvPr id="430" name="CustomShape 3"/>
          <p:cNvSpPr/>
          <p:nvPr/>
        </p:nvSpPr>
        <p:spPr>
          <a:xfrm>
            <a:off x="3850560" y="9428760"/>
            <a:ext cx="2940840" cy="491760"/>
          </a:xfrm>
          <a:prstGeom prst="rect">
            <a:avLst/>
          </a:prstGeom>
          <a:noFill/>
          <a:ln w="0">
            <a:noFill/>
          </a:ln>
        </p:spPr>
        <p:style>
          <a:lnRef idx="0"/>
          <a:fillRef idx="0"/>
          <a:effectRef idx="0"/>
          <a:fontRef idx="minor"/>
        </p:style>
        <p:txBody>
          <a:bodyPr lIns="95400" rIns="95400" tIns="47880" bIns="47880" anchor="b">
            <a:noAutofit/>
          </a:bodyPr>
          <a:p>
            <a:pPr algn="r">
              <a:lnSpc>
                <a:spcPct val="100000"/>
              </a:lnSpc>
              <a:buNone/>
            </a:pPr>
            <a:fld id="{202B921F-7CAD-4FAF-A4DA-31C7F705B307}" type="slidenum">
              <a:rPr b="0" lang="de-DE" sz="1300" spc="-1" strike="noStrike">
                <a:solidFill>
                  <a:srgbClr val="000000"/>
                </a:solidFill>
                <a:latin typeface="+mn-lt"/>
                <a:ea typeface="+mn-ea"/>
              </a:rPr>
              <a:t>&lt;number&gt;</a:t>
            </a:fld>
            <a:endParaRPr b="0" lang="en-US" sz="1300" spc="-1" strike="noStrike">
              <a:latin typeface="DejaVu Sans"/>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5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5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5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6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6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6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6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6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8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0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0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0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0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1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1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1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1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2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2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3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9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9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9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9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0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0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0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0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0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0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1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1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1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2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2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2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2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2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2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2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3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4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4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4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6"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4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4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5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5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5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5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5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5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6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6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6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6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6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6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6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6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7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7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7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7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8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8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8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9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9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9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9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9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9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9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9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9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0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0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0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0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0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0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0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1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1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1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1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1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1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1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1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1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sp>
      <p:sp>
        <p:nvSpPr>
          <p:cNvPr id="1" name="CustomShape 2"/>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03C5C3A7-9A37-4AD7-AD97-A418630E8705}"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2" name="CustomShape 3"/>
          <p:cNvSpPr/>
          <p:nvPr/>
        </p:nvSpPr>
        <p:spPr>
          <a:xfrm>
            <a:off x="912240" y="1268280"/>
            <a:ext cx="9211320" cy="364680"/>
          </a:xfrm>
          <a:prstGeom prst="rect">
            <a:avLst/>
          </a:prstGeom>
          <a:noFill/>
          <a:ln w="0">
            <a:noFill/>
          </a:ln>
        </p:spPr>
        <p:style>
          <a:lnRef idx="0"/>
          <a:fillRef idx="0"/>
          <a:effectRef idx="0"/>
          <a:fontRef idx="minor"/>
        </p:style>
      </p:sp>
      <p:pic>
        <p:nvPicPr>
          <p:cNvPr id="3" name="Picture 19" descr="Logo_TUC_de_RGB"/>
          <p:cNvPicPr/>
          <p:nvPr/>
        </p:nvPicPr>
        <p:blipFill>
          <a:blip r:embed="rId2"/>
          <a:stretch/>
        </p:blipFill>
        <p:spPr>
          <a:xfrm>
            <a:off x="0" y="0"/>
            <a:ext cx="3055320" cy="565200"/>
          </a:xfrm>
          <a:prstGeom prst="rect">
            <a:avLst/>
          </a:prstGeom>
          <a:ln w="0">
            <a:noFill/>
          </a:ln>
        </p:spPr>
      </p:pic>
      <p:pic>
        <p:nvPicPr>
          <p:cNvPr id="4" name="Grafik 2" descr=""/>
          <p:cNvPicPr/>
          <p:nvPr/>
        </p:nvPicPr>
        <p:blipFill>
          <a:blip r:embed="rId3"/>
          <a:stretch/>
        </p:blipFill>
        <p:spPr>
          <a:xfrm>
            <a:off x="7430400" y="134640"/>
            <a:ext cx="3701160" cy="517320"/>
          </a:xfrm>
          <a:prstGeom prst="rect">
            <a:avLst/>
          </a:prstGeom>
          <a:ln w="0">
            <a:noFill/>
          </a:ln>
        </p:spPr>
      </p:pic>
      <p:sp>
        <p:nvSpPr>
          <p:cNvPr id="5" name="CustomShape 4"/>
          <p:cNvSpPr/>
          <p:nvPr/>
        </p:nvSpPr>
        <p:spPr>
          <a:xfrm>
            <a:off x="912240" y="1268280"/>
            <a:ext cx="9211320" cy="364680"/>
          </a:xfrm>
          <a:prstGeom prst="rect">
            <a:avLst/>
          </a:prstGeom>
          <a:noFill/>
          <a:ln w="0">
            <a:noFill/>
          </a:ln>
        </p:spPr>
        <p:style>
          <a:lnRef idx="0"/>
          <a:fillRef idx="0"/>
          <a:effectRef idx="0"/>
          <a:fontRef idx="minor"/>
        </p:style>
      </p:sp>
      <p:sp>
        <p:nvSpPr>
          <p:cNvPr id="6" name="CustomShape 5"/>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sp>
      <p:sp>
        <p:nvSpPr>
          <p:cNvPr id="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44840" cy="6853680"/>
          </a:xfrm>
          <a:prstGeom prst="rect">
            <a:avLst/>
          </a:prstGeom>
          <a:solidFill>
            <a:srgbClr val="000000">
              <a:alpha val="10000"/>
            </a:srgbClr>
          </a:solidFill>
          <a:ln w="0">
            <a:noFill/>
          </a:ln>
        </p:spPr>
        <p:style>
          <a:lnRef idx="0"/>
          <a:fillRef idx="0"/>
          <a:effectRef idx="0"/>
          <a:fontRef idx="minor"/>
        </p:style>
      </p:sp>
      <p:sp>
        <p:nvSpPr>
          <p:cNvPr id="47" name="CustomShape 2"/>
          <p:cNvSpPr/>
          <p:nvPr/>
        </p:nvSpPr>
        <p:spPr>
          <a:xfrm>
            <a:off x="11438640" y="6453360"/>
            <a:ext cx="7617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A960F946-299B-4548-912D-C8E00EF24185}"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48" name="CustomShape 3"/>
          <p:cNvSpPr/>
          <p:nvPr/>
        </p:nvSpPr>
        <p:spPr>
          <a:xfrm>
            <a:off x="912240" y="1268280"/>
            <a:ext cx="9211680" cy="365040"/>
          </a:xfrm>
          <a:prstGeom prst="rect">
            <a:avLst/>
          </a:prstGeom>
          <a:noFill/>
          <a:ln w="0">
            <a:noFill/>
          </a:ln>
        </p:spPr>
        <p:style>
          <a:lnRef idx="0"/>
          <a:fillRef idx="0"/>
          <a:effectRef idx="0"/>
          <a:fontRef idx="minor"/>
        </p:style>
      </p:sp>
      <p:pic>
        <p:nvPicPr>
          <p:cNvPr id="49" name="Picture 19" descr="Logo_TUC_de_RGB"/>
          <p:cNvPicPr/>
          <p:nvPr/>
        </p:nvPicPr>
        <p:blipFill>
          <a:blip r:embed="rId2"/>
          <a:stretch/>
        </p:blipFill>
        <p:spPr>
          <a:xfrm>
            <a:off x="0" y="0"/>
            <a:ext cx="3055680" cy="565560"/>
          </a:xfrm>
          <a:prstGeom prst="rect">
            <a:avLst/>
          </a:prstGeom>
          <a:ln w="0">
            <a:noFill/>
          </a:ln>
        </p:spPr>
      </p:pic>
      <p:pic>
        <p:nvPicPr>
          <p:cNvPr id="50" name="Grafik 2" descr=""/>
          <p:cNvPicPr/>
          <p:nvPr/>
        </p:nvPicPr>
        <p:blipFill>
          <a:blip r:embed="rId3"/>
          <a:stretch/>
        </p:blipFill>
        <p:spPr>
          <a:xfrm>
            <a:off x="7430400" y="134640"/>
            <a:ext cx="3701520" cy="517680"/>
          </a:xfrm>
          <a:prstGeom prst="rect">
            <a:avLst/>
          </a:prstGeom>
          <a:ln w="0">
            <a:noFill/>
          </a:ln>
        </p:spPr>
      </p:pic>
      <p:sp>
        <p:nvSpPr>
          <p:cNvPr id="51" name="CustomShape 4"/>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5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sp>
      <p:sp>
        <p:nvSpPr>
          <p:cNvPr id="9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50830E1E-0AC6-4FB3-A6BF-9EF1E9F6A7AE}"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92" name="CustomShape 3"/>
          <p:cNvSpPr/>
          <p:nvPr/>
        </p:nvSpPr>
        <p:spPr>
          <a:xfrm>
            <a:off x="912240" y="1268280"/>
            <a:ext cx="9206640" cy="360000"/>
          </a:xfrm>
          <a:prstGeom prst="rect">
            <a:avLst/>
          </a:prstGeom>
          <a:noFill/>
          <a:ln w="0">
            <a:noFill/>
          </a:ln>
        </p:spPr>
        <p:style>
          <a:lnRef idx="0"/>
          <a:fillRef idx="0"/>
          <a:effectRef idx="0"/>
          <a:fontRef idx="minor"/>
        </p:style>
      </p:sp>
      <p:pic>
        <p:nvPicPr>
          <p:cNvPr id="93" name="Picture 19" descr="Logo_TUC_de_RGB"/>
          <p:cNvPicPr/>
          <p:nvPr/>
        </p:nvPicPr>
        <p:blipFill>
          <a:blip r:embed="rId2"/>
          <a:stretch/>
        </p:blipFill>
        <p:spPr>
          <a:xfrm>
            <a:off x="0" y="0"/>
            <a:ext cx="3050640" cy="560520"/>
          </a:xfrm>
          <a:prstGeom prst="rect">
            <a:avLst/>
          </a:prstGeom>
          <a:ln w="0">
            <a:noFill/>
          </a:ln>
        </p:spPr>
      </p:pic>
      <p:pic>
        <p:nvPicPr>
          <p:cNvPr id="94" name="Grafik 2" descr=""/>
          <p:cNvPicPr/>
          <p:nvPr/>
        </p:nvPicPr>
        <p:blipFill>
          <a:blip r:embed="rId3"/>
          <a:stretch/>
        </p:blipFill>
        <p:spPr>
          <a:xfrm>
            <a:off x="7430400" y="134640"/>
            <a:ext cx="3696480" cy="512640"/>
          </a:xfrm>
          <a:prstGeom prst="rect">
            <a:avLst/>
          </a:prstGeom>
          <a:ln w="0">
            <a:noFill/>
          </a:ln>
        </p:spPr>
      </p:pic>
      <p:sp>
        <p:nvSpPr>
          <p:cNvPr id="9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sp>
      <p:sp>
        <p:nvSpPr>
          <p:cNvPr id="9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5E8F0C27-26BB-4D3F-B485-5EBF7299AFDD}"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9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9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6" name="CustomShape 1"/>
          <p:cNvSpPr/>
          <p:nvPr/>
        </p:nvSpPr>
        <p:spPr>
          <a:xfrm>
            <a:off x="11444760" y="0"/>
            <a:ext cx="738000" cy="6846840"/>
          </a:xfrm>
          <a:prstGeom prst="rect">
            <a:avLst/>
          </a:prstGeom>
          <a:solidFill>
            <a:srgbClr val="000000">
              <a:alpha val="10000"/>
            </a:srgbClr>
          </a:solidFill>
          <a:ln w="0">
            <a:noFill/>
          </a:ln>
        </p:spPr>
        <p:style>
          <a:lnRef idx="0"/>
          <a:fillRef idx="0"/>
          <a:effectRef idx="0"/>
          <a:fontRef idx="minor"/>
        </p:style>
      </p:sp>
      <p:sp>
        <p:nvSpPr>
          <p:cNvPr id="137" name="CustomShape 2"/>
          <p:cNvSpPr/>
          <p:nvPr/>
        </p:nvSpPr>
        <p:spPr>
          <a:xfrm>
            <a:off x="11438640" y="6453360"/>
            <a:ext cx="7549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B9799921-65CC-45B6-A3B5-EF01F45E3073}"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38" name="CustomShape 3"/>
          <p:cNvSpPr/>
          <p:nvPr/>
        </p:nvSpPr>
        <p:spPr>
          <a:xfrm>
            <a:off x="912240" y="1268280"/>
            <a:ext cx="9204840" cy="358200"/>
          </a:xfrm>
          <a:prstGeom prst="rect">
            <a:avLst/>
          </a:prstGeom>
          <a:noFill/>
          <a:ln w="0">
            <a:noFill/>
          </a:ln>
        </p:spPr>
        <p:style>
          <a:lnRef idx="0"/>
          <a:fillRef idx="0"/>
          <a:effectRef idx="0"/>
          <a:fontRef idx="minor"/>
        </p:style>
      </p:sp>
      <p:pic>
        <p:nvPicPr>
          <p:cNvPr id="139" name="Picture 19" descr="Logo_TUC_de_RGB"/>
          <p:cNvPicPr/>
          <p:nvPr/>
        </p:nvPicPr>
        <p:blipFill>
          <a:blip r:embed="rId2"/>
          <a:stretch/>
        </p:blipFill>
        <p:spPr>
          <a:xfrm>
            <a:off x="0" y="0"/>
            <a:ext cx="3048840" cy="558720"/>
          </a:xfrm>
          <a:prstGeom prst="rect">
            <a:avLst/>
          </a:prstGeom>
          <a:ln w="0">
            <a:noFill/>
          </a:ln>
        </p:spPr>
      </p:pic>
      <p:pic>
        <p:nvPicPr>
          <p:cNvPr id="140" name="Grafik 2" descr=""/>
          <p:cNvPicPr/>
          <p:nvPr/>
        </p:nvPicPr>
        <p:blipFill>
          <a:blip r:embed="rId3"/>
          <a:stretch/>
        </p:blipFill>
        <p:spPr>
          <a:xfrm>
            <a:off x="7430400" y="134640"/>
            <a:ext cx="3694680" cy="510840"/>
          </a:xfrm>
          <a:prstGeom prst="rect">
            <a:avLst/>
          </a:prstGeom>
          <a:ln w="0">
            <a:noFill/>
          </a:ln>
        </p:spPr>
      </p:pic>
      <p:sp>
        <p:nvSpPr>
          <p:cNvPr id="141" name="CustomShape 4"/>
          <p:cNvSpPr/>
          <p:nvPr/>
        </p:nvSpPr>
        <p:spPr>
          <a:xfrm>
            <a:off x="11444760" y="0"/>
            <a:ext cx="738000" cy="6846840"/>
          </a:xfrm>
          <a:prstGeom prst="rect">
            <a:avLst/>
          </a:prstGeom>
          <a:solidFill>
            <a:srgbClr val="000000">
              <a:alpha val="10000"/>
            </a:srgbClr>
          </a:solidFill>
          <a:ln w="0">
            <a:noFill/>
          </a:ln>
        </p:spPr>
        <p:style>
          <a:lnRef idx="0"/>
          <a:fillRef idx="0"/>
          <a:effectRef idx="0"/>
          <a:fontRef idx="minor"/>
        </p:style>
      </p:sp>
      <p:sp>
        <p:nvSpPr>
          <p:cNvPr id="142" name="CustomShape 5"/>
          <p:cNvSpPr/>
          <p:nvPr/>
        </p:nvSpPr>
        <p:spPr>
          <a:xfrm>
            <a:off x="11438640" y="6453360"/>
            <a:ext cx="7549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BA89EF9C-CACF-45F3-949D-272920CCF950}"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43"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1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14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2" name="CustomShape 1"/>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sp>
      <p:sp>
        <p:nvSpPr>
          <p:cNvPr id="183" name="CustomShape 2"/>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C548C1AD-7C37-46B7-8D1A-2A42BED0430E}"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84" name="CustomShape 3"/>
          <p:cNvSpPr/>
          <p:nvPr/>
        </p:nvSpPr>
        <p:spPr>
          <a:xfrm>
            <a:off x="912240" y="1268280"/>
            <a:ext cx="9211320" cy="364680"/>
          </a:xfrm>
          <a:prstGeom prst="rect">
            <a:avLst/>
          </a:prstGeom>
          <a:noFill/>
          <a:ln w="0">
            <a:noFill/>
          </a:ln>
        </p:spPr>
        <p:style>
          <a:lnRef idx="0"/>
          <a:fillRef idx="0"/>
          <a:effectRef idx="0"/>
          <a:fontRef idx="minor"/>
        </p:style>
      </p:sp>
      <p:pic>
        <p:nvPicPr>
          <p:cNvPr id="185" name="Picture 19" descr="Logo_TUC_de_RGB"/>
          <p:cNvPicPr/>
          <p:nvPr/>
        </p:nvPicPr>
        <p:blipFill>
          <a:blip r:embed="rId2"/>
          <a:stretch/>
        </p:blipFill>
        <p:spPr>
          <a:xfrm>
            <a:off x="0" y="0"/>
            <a:ext cx="3055320" cy="565200"/>
          </a:xfrm>
          <a:prstGeom prst="rect">
            <a:avLst/>
          </a:prstGeom>
          <a:ln w="0">
            <a:noFill/>
          </a:ln>
        </p:spPr>
      </p:pic>
      <p:pic>
        <p:nvPicPr>
          <p:cNvPr id="186" name="Grafik 2" descr=""/>
          <p:cNvPicPr/>
          <p:nvPr/>
        </p:nvPicPr>
        <p:blipFill>
          <a:blip r:embed="rId3"/>
          <a:stretch/>
        </p:blipFill>
        <p:spPr>
          <a:xfrm>
            <a:off x="7430400" y="134640"/>
            <a:ext cx="3701160" cy="517320"/>
          </a:xfrm>
          <a:prstGeom prst="rect">
            <a:avLst/>
          </a:prstGeom>
          <a:ln w="0">
            <a:noFill/>
          </a:ln>
        </p:spPr>
      </p:pic>
      <p:sp>
        <p:nvSpPr>
          <p:cNvPr id="187" name="CustomShape 4"/>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sp>
      <p:sp>
        <p:nvSpPr>
          <p:cNvPr id="188" name="CustomShape 5"/>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201D7B50-E325-4BF9-B1B3-D064C93070B1}"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8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1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19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8" name="CustomShape 1"/>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sp>
      <p:sp>
        <p:nvSpPr>
          <p:cNvPr id="229" name="CustomShape 2"/>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6F54A38D-F10D-4785-BA2D-C2E8CD08A49B}"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230" name="CustomShape 3"/>
          <p:cNvSpPr/>
          <p:nvPr/>
        </p:nvSpPr>
        <p:spPr>
          <a:xfrm>
            <a:off x="912240" y="1268280"/>
            <a:ext cx="9211320" cy="364680"/>
          </a:xfrm>
          <a:prstGeom prst="rect">
            <a:avLst/>
          </a:prstGeom>
          <a:noFill/>
          <a:ln w="0">
            <a:noFill/>
          </a:ln>
        </p:spPr>
        <p:style>
          <a:lnRef idx="0"/>
          <a:fillRef idx="0"/>
          <a:effectRef idx="0"/>
          <a:fontRef idx="minor"/>
        </p:style>
      </p:sp>
      <p:pic>
        <p:nvPicPr>
          <p:cNvPr id="231" name="Picture 19" descr="Logo_TUC_de_RGB"/>
          <p:cNvPicPr/>
          <p:nvPr/>
        </p:nvPicPr>
        <p:blipFill>
          <a:blip r:embed="rId2"/>
          <a:stretch/>
        </p:blipFill>
        <p:spPr>
          <a:xfrm>
            <a:off x="0" y="0"/>
            <a:ext cx="3055320" cy="565200"/>
          </a:xfrm>
          <a:prstGeom prst="rect">
            <a:avLst/>
          </a:prstGeom>
          <a:ln w="0">
            <a:noFill/>
          </a:ln>
        </p:spPr>
      </p:pic>
      <p:pic>
        <p:nvPicPr>
          <p:cNvPr id="232" name="Grafik 2" descr=""/>
          <p:cNvPicPr/>
          <p:nvPr/>
        </p:nvPicPr>
        <p:blipFill>
          <a:blip r:embed="rId3"/>
          <a:stretch/>
        </p:blipFill>
        <p:spPr>
          <a:xfrm>
            <a:off x="7430400" y="134640"/>
            <a:ext cx="3701160" cy="517320"/>
          </a:xfrm>
          <a:prstGeom prst="rect">
            <a:avLst/>
          </a:prstGeom>
          <a:ln w="0">
            <a:noFill/>
          </a:ln>
        </p:spPr>
      </p:pic>
      <p:sp>
        <p:nvSpPr>
          <p:cNvPr id="233" name="CustomShape 4"/>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sp>
      <p:sp>
        <p:nvSpPr>
          <p:cNvPr id="234" name="CustomShape 5"/>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437A80AC-6D5B-40BB-9D7B-6CC599AFF647}"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235"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2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23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4" name="CustomShape 1"/>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sp>
      <p:sp>
        <p:nvSpPr>
          <p:cNvPr id="275" name="CustomShape 2"/>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EBA46239-0DFC-4E43-A885-603FDD6C6048}"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276" name="CustomShape 3"/>
          <p:cNvSpPr/>
          <p:nvPr/>
        </p:nvSpPr>
        <p:spPr>
          <a:xfrm>
            <a:off x="912240" y="1268280"/>
            <a:ext cx="9211320" cy="364680"/>
          </a:xfrm>
          <a:prstGeom prst="rect">
            <a:avLst/>
          </a:prstGeom>
          <a:noFill/>
          <a:ln w="0">
            <a:noFill/>
          </a:ln>
        </p:spPr>
        <p:style>
          <a:lnRef idx="0"/>
          <a:fillRef idx="0"/>
          <a:effectRef idx="0"/>
          <a:fontRef idx="minor"/>
        </p:style>
      </p:sp>
      <p:pic>
        <p:nvPicPr>
          <p:cNvPr id="277" name="Picture 19" descr="Logo_TUC_de_RGB"/>
          <p:cNvPicPr/>
          <p:nvPr/>
        </p:nvPicPr>
        <p:blipFill>
          <a:blip r:embed="rId2"/>
          <a:stretch/>
        </p:blipFill>
        <p:spPr>
          <a:xfrm>
            <a:off x="0" y="0"/>
            <a:ext cx="3055320" cy="565200"/>
          </a:xfrm>
          <a:prstGeom prst="rect">
            <a:avLst/>
          </a:prstGeom>
          <a:ln w="0">
            <a:noFill/>
          </a:ln>
        </p:spPr>
      </p:pic>
      <p:pic>
        <p:nvPicPr>
          <p:cNvPr id="278" name="Grafik 2" descr=""/>
          <p:cNvPicPr/>
          <p:nvPr/>
        </p:nvPicPr>
        <p:blipFill>
          <a:blip r:embed="rId3"/>
          <a:stretch/>
        </p:blipFill>
        <p:spPr>
          <a:xfrm>
            <a:off x="7430400" y="134640"/>
            <a:ext cx="3701160" cy="517320"/>
          </a:xfrm>
          <a:prstGeom prst="rect">
            <a:avLst/>
          </a:prstGeom>
          <a:ln w="0">
            <a:noFill/>
          </a:ln>
        </p:spPr>
      </p:pic>
      <p:sp>
        <p:nvSpPr>
          <p:cNvPr id="279" name="CustomShape 4"/>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sp>
      <p:sp>
        <p:nvSpPr>
          <p:cNvPr id="280" name="CustomShape 5"/>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DE5AFEA5-BD5C-4208-A9B2-66378EEBE75E}"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281" name="CustomShape 27"/>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28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28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61.xml"/>
</Relationships>
</file>

<file path=ppt/slides/_rels/slide14.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61.xml"/>
</Relationships>
</file>

<file path=ppt/slides/_rels/slide15.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61.xml"/>
</Relationships>
</file>

<file path=ppt/slides/_rels/slide16.xml.rels><?xml version="1.0" encoding="UTF-8"?>
<Relationships xmlns="http://schemas.openxmlformats.org/package/2006/relationships"><Relationship Id="rId1" Type="http://schemas.openxmlformats.org/officeDocument/2006/relationships/hyperlink" Target="https://www.stateofthedapps.com/stats" TargetMode="External"/><Relationship Id="rId2" Type="http://schemas.openxmlformats.org/officeDocument/2006/relationships/hyperlink" Target="https://www.stateofthedapps.com/" TargetMode="External"/><Relationship Id="rId3" Type="http://schemas.openxmlformats.org/officeDocument/2006/relationships/image" Target="../media/image21.png"/><Relationship Id="rId4" Type="http://schemas.openxmlformats.org/officeDocument/2006/relationships/slideLayout" Target="../slideLayouts/slideLayout61.xml"/>
</Relationships>
</file>

<file path=ppt/slides/_rels/slide17.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hyperlink" Target="https://www.stateofthedapps.com/stats" TargetMode="External"/><Relationship Id="rId3" Type="http://schemas.openxmlformats.org/officeDocument/2006/relationships/slideLayout" Target="../slideLayouts/slideLayout73.xml"/>
</Relationships>
</file>

<file path=ppt/slides/_rels/slide18.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61.xml"/>
</Relationships>
</file>

<file path=ppt/slides/_rels/slide19.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61.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xml"/>
</Relationships>
</file>

<file path=ppt/slides/_rels/slide20.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61.xml"/>
</Relationships>
</file>

<file path=ppt/slides/_rels/slide21.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61.xml"/>
</Relationships>
</file>

<file path=ppt/slides/_rels/slide22.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61.xml"/>
</Relationships>
</file>

<file path=ppt/slides/_rels/slide23.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61.xml"/>
</Relationships>
</file>

<file path=ppt/slides/_rels/slide24.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61.xml"/>
</Relationships>
</file>

<file path=ppt/slides/_rels/slide25.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61.xml"/>
</Relationships>
</file>

<file path=ppt/slides/_rels/slide26.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61.xml"/>
</Relationships>
</file>

<file path=ppt/slides/_rels/slide27.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61.xml"/>
</Relationships>
</file>

<file path=ppt/slides/_rels/slide28.xml.rels><?xml version="1.0" encoding="UTF-8"?>
<Relationships xmlns="http://schemas.openxmlformats.org/package/2006/relationships"><Relationship Id="rId1" Type="http://schemas.openxmlformats.org/officeDocument/2006/relationships/hyperlink" Target="https://github.com/trufflesuite/truffle" TargetMode="External"/><Relationship Id="rId2" Type="http://schemas.openxmlformats.org/officeDocument/2006/relationships/image" Target="../media/image33.png"/><Relationship Id="rId3" Type="http://schemas.openxmlformats.org/officeDocument/2006/relationships/slideLayout" Target="../slideLayouts/slideLayout61.xml"/>
</Relationships>
</file>

<file path=ppt/slides/_rels/slide29.xml.rels><?xml version="1.0" encoding="UTF-8"?>
<Relationships xmlns="http://schemas.openxmlformats.org/package/2006/relationships"><Relationship Id="rId1" Type="http://schemas.openxmlformats.org/officeDocument/2006/relationships/hyperlink" Target="https://github.com/trufflesuite/ganache" TargetMode="External"/><Relationship Id="rId2" Type="http://schemas.openxmlformats.org/officeDocument/2006/relationships/image" Target="../media/image34.png"/><Relationship Id="rId3" Type="http://schemas.openxmlformats.org/officeDocument/2006/relationships/slideLayout" Target="../slideLayouts/slideLayout6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61.xml"/>
</Relationships>
</file>

<file path=ppt/slides/_rels/slide31.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61.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3.xml.rels><?xml version="1.0" encoding="UTF-8"?>
<Relationships xmlns="http://schemas.openxmlformats.org/package/2006/relationships"><Relationship Id="rId1" Type="http://schemas.openxmlformats.org/officeDocument/2006/relationships/hyperlink" Target="https://faucet.ropsten.be/" TargetMode="External"/><Relationship Id="rId2" Type="http://schemas.openxmlformats.org/officeDocument/2006/relationships/slideLayout" Target="../slideLayouts/slideLayout61.xml"/>
</Relationships>
</file>

<file path=ppt/slides/_rels/slide34.xml.rels><?xml version="1.0" encoding="UTF-8"?>
<Relationships xmlns="http://schemas.openxmlformats.org/package/2006/relationships"><Relationship Id="rId1" Type="http://schemas.openxmlformats.org/officeDocument/2006/relationships/hyperlink" Target="https://faucet.rinkeby.io/" TargetMode="External"/><Relationship Id="rId2" Type="http://schemas.openxmlformats.org/officeDocument/2006/relationships/slideLayout" Target="../slideLayouts/slideLayout61.xml"/>
</Relationships>
</file>

<file path=ppt/slides/_rels/slide35.xml.rels><?xml version="1.0" encoding="UTF-8"?>
<Relationships xmlns="http://schemas.openxmlformats.org/package/2006/relationships"><Relationship Id="rId1" Type="http://schemas.openxmlformats.org/officeDocument/2006/relationships/hyperlink" Target="https://github.com/kovan-testnet/faucet" TargetMode="External"/><Relationship Id="rId2" Type="http://schemas.openxmlformats.org/officeDocument/2006/relationships/slideLayout" Target="../slideLayouts/slideLayout61.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xml.rels><?xml version="1.0" encoding="UTF-8"?>
<Relationships xmlns="http://schemas.openxmlformats.org/package/2006/relationships"><Relationship Id="rId1" Type="http://schemas.openxmlformats.org/officeDocument/2006/relationships/hyperlink" Target="https://evasys.tu-clausthal.de/evasys/online.php?pswd=FPZCU" TargetMode="External"/><Relationship Id="rId2" Type="http://schemas.openxmlformats.org/officeDocument/2006/relationships/image" Target="../media/image15.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hyperlink" Target="https://github.com/sebischair/bbse" TargetMode="External"/><Relationship Id="rId2"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61.xml"/>
</Relationships>
</file>

<file path=ppt/slides/_rels/slide9.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6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CustomShape 1"/>
          <p:cNvSpPr/>
          <p:nvPr/>
        </p:nvSpPr>
        <p:spPr>
          <a:xfrm>
            <a:off x="527400" y="1412640"/>
            <a:ext cx="10364400" cy="115092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buNone/>
            </a:pPr>
            <a:r>
              <a:rPr b="1" lang="en-US" sz="3200" spc="-1" strike="noStrike">
                <a:solidFill>
                  <a:srgbClr val="008c4f"/>
                </a:solidFill>
                <a:latin typeface="DejaVu Sans"/>
                <a:ea typeface="DejaVu Sans"/>
              </a:rPr>
              <a:t>Emerging Technologies for the Circular Economy</a:t>
            </a:r>
            <a:endParaRPr b="0" lang="en-US" sz="3200" spc="-1" strike="noStrike">
              <a:latin typeface="DejaVu Sans"/>
            </a:endParaRPr>
          </a:p>
        </p:txBody>
      </p:sp>
      <p:sp>
        <p:nvSpPr>
          <p:cNvPr id="327" name="CustomShape 2"/>
          <p:cNvSpPr/>
          <p:nvPr/>
        </p:nvSpPr>
        <p:spPr>
          <a:xfrm>
            <a:off x="527400" y="2852640"/>
            <a:ext cx="10364400" cy="23716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buNone/>
              <a:tabLst>
                <a:tab algn="l" pos="0"/>
              </a:tabLst>
            </a:pPr>
            <a:r>
              <a:rPr b="1" lang="en-US" sz="2400" spc="-1" strike="noStrike">
                <a:solidFill>
                  <a:srgbClr val="000000"/>
                </a:solidFill>
                <a:latin typeface="DejaVu Sans"/>
                <a:ea typeface="DejaVu Sans"/>
              </a:rPr>
              <a:t>Lecture 10: Ethereum and Smart Contracts</a:t>
            </a:r>
            <a:endParaRPr b="0" lang="en-US" sz="2400" spc="-1" strike="noStrike">
              <a:latin typeface="DejaVu Sans"/>
            </a:endParaRPr>
          </a:p>
          <a:p>
            <a:pPr algn="ctr">
              <a:lnSpc>
                <a:spcPct val="100000"/>
              </a:lnSpc>
              <a:spcBef>
                <a:spcPts val="479"/>
              </a:spcBef>
              <a:buNone/>
              <a:tabLst>
                <a:tab algn="l" pos="0"/>
              </a:tabLst>
            </a:pPr>
            <a:r>
              <a:rPr b="1" lang="en-US" sz="2400" spc="-1" strike="noStrike">
                <a:solidFill>
                  <a:srgbClr val="000000"/>
                </a:solidFill>
                <a:latin typeface="DejaVu Sans"/>
                <a:ea typeface="DejaVu Sans"/>
              </a:rPr>
              <a:t>Part 2</a:t>
            </a:r>
            <a:endParaRPr b="0" lang="en-US" sz="2400" spc="-1" strike="noStrike">
              <a:latin typeface="DejaVu Sans"/>
            </a:endParaRPr>
          </a:p>
          <a:p>
            <a:pPr algn="ctr">
              <a:lnSpc>
                <a:spcPct val="100000"/>
              </a:lnSpc>
              <a:spcBef>
                <a:spcPts val="241"/>
              </a:spcBef>
              <a:buNone/>
              <a:tabLst>
                <a:tab algn="l" pos="0"/>
              </a:tabLst>
            </a:pPr>
            <a:endParaRPr b="0" lang="en-US" sz="2400" spc="-1" strike="noStrike">
              <a:latin typeface="DejaVu Sans"/>
            </a:endParaRPr>
          </a:p>
          <a:p>
            <a:pPr algn="ctr">
              <a:lnSpc>
                <a:spcPct val="100000"/>
              </a:lnSpc>
              <a:spcBef>
                <a:spcPts val="241"/>
              </a:spcBef>
              <a:buNone/>
              <a:tabLst>
                <a:tab algn="l" pos="0"/>
              </a:tabLst>
            </a:pPr>
            <a:endParaRPr b="0" lang="en-US" sz="2400" spc="-1" strike="noStrike">
              <a:latin typeface="DejaVu Sans"/>
            </a:endParaRPr>
          </a:p>
          <a:p>
            <a:pPr algn="ctr">
              <a:lnSpc>
                <a:spcPct val="100000"/>
              </a:lnSpc>
              <a:spcBef>
                <a:spcPts val="320"/>
              </a:spcBef>
              <a:buNone/>
              <a:tabLst>
                <a:tab algn="l" pos="0"/>
              </a:tabLst>
            </a:pPr>
            <a:r>
              <a:rPr b="0" lang="en-US" sz="1600" spc="-1" strike="noStrike">
                <a:solidFill>
                  <a:srgbClr val="000000"/>
                </a:solidFill>
                <a:latin typeface="DejaVu Sans"/>
                <a:ea typeface="DejaVu Sans"/>
              </a:rPr>
              <a:t>Prof. Dr. Benjamin Leiding (Clausthal)</a:t>
            </a:r>
            <a:endParaRPr b="0" lang="en-US" sz="1600" spc="-1" strike="noStrike">
              <a:latin typeface="DejaVu Sans"/>
            </a:endParaRPr>
          </a:p>
          <a:p>
            <a:pPr algn="ctr">
              <a:lnSpc>
                <a:spcPct val="100000"/>
              </a:lnSpc>
              <a:spcBef>
                <a:spcPts val="320"/>
              </a:spcBef>
              <a:buNone/>
              <a:tabLst>
                <a:tab algn="l" pos="0"/>
              </a:tabLst>
            </a:pPr>
            <a:r>
              <a:rPr b="0" lang="en-US" sz="1600" spc="-1" strike="noStrike">
                <a:solidFill>
                  <a:srgbClr val="000000"/>
                </a:solidFill>
                <a:latin typeface="DejaVu Sans"/>
                <a:ea typeface="DejaVu Sans"/>
              </a:rPr>
              <a:t>M.Sc. Arne Bochem (Göttingen)</a:t>
            </a:r>
            <a:endParaRPr b="0" lang="en-US" sz="1600" spc="-1" strike="noStrike">
              <a:latin typeface="DejaVu Sans"/>
            </a:endParaRPr>
          </a:p>
          <a:p>
            <a:pPr algn="ctr">
              <a:lnSpc>
                <a:spcPct val="100000"/>
              </a:lnSpc>
              <a:spcBef>
                <a:spcPts val="320"/>
              </a:spcBef>
              <a:buNone/>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latin typeface="DejaVu Sans"/>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Definition</a:t>
            </a:r>
            <a:endParaRPr b="0" lang="en-US" sz="2400" spc="-1" strike="noStrike">
              <a:latin typeface="DejaVu Sans"/>
            </a:endParaRPr>
          </a:p>
        </p:txBody>
      </p:sp>
      <p:sp>
        <p:nvSpPr>
          <p:cNvPr id="351"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the community, multiple definitions for dApps exist</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general, a dApp is not necessarily based on a Blockchain, e.g., BitTorrent is a decentralized P2P application without any blockchain involved</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this lecture, we consider a dApp as a decentralized application (in the terms of blockchain) based on one or more smart contracts and accessible via a dedicated user interface</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particular, the following properties must hold:</a:t>
            </a:r>
            <a:endParaRPr b="0" lang="en-US" sz="1800" spc="-1" strike="noStrike">
              <a:latin typeface="DejaVu Sans"/>
            </a:endParaRPr>
          </a:p>
          <a:p>
            <a:pPr lvl="1" marL="581040" indent="-12816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The core data records of the application must be stored on the blockchain</a:t>
            </a:r>
            <a:endParaRPr b="0" lang="en-US" sz="1800" spc="-1" strike="noStrike">
              <a:latin typeface="DejaVu Sans"/>
            </a:endParaRPr>
          </a:p>
          <a:p>
            <a:pPr lvl="1" marL="581040" indent="-12816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The functions that change the core data records must be executed on the blockchain, i.e. via a smart contract</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Benefits</a:t>
            </a:r>
            <a:endParaRPr b="0" lang="en-US" sz="2400" spc="-1" strike="noStrike">
              <a:latin typeface="DejaVu Sans"/>
            </a:endParaRPr>
          </a:p>
        </p:txBody>
      </p:sp>
      <p:sp>
        <p:nvSpPr>
          <p:cNvPr id="353"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buNone/>
              <a:tabLst>
                <a:tab algn="l" pos="0"/>
              </a:tabLst>
            </a:pPr>
            <a:r>
              <a:rPr b="0" lang="en-US" sz="1800" spc="-1" strike="noStrike">
                <a:solidFill>
                  <a:srgbClr val="000000"/>
                </a:solidFill>
                <a:latin typeface="DejaVu Sans"/>
                <a:ea typeface="DejaVu Sans"/>
              </a:rPr>
              <a:t>The meaningfulness of implementing a distributed application is dependent on the concrete use case and / or the problem that is being solved.</a:t>
            </a: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a:lnSpc>
                <a:spcPct val="100000"/>
              </a:lnSpc>
              <a:spcBef>
                <a:spcPts val="360"/>
              </a:spcBef>
              <a:buNone/>
              <a:tabLst>
                <a:tab algn="l" pos="0"/>
              </a:tabLst>
            </a:pPr>
            <a:r>
              <a:rPr b="0" lang="en-US" sz="1800" spc="-1" strike="noStrike" u="sng">
                <a:solidFill>
                  <a:srgbClr val="000000"/>
                </a:solidFill>
                <a:uFillTx/>
                <a:latin typeface="DejaVu Sans"/>
                <a:ea typeface="DejaVu Sans"/>
              </a:rPr>
              <a:t>Some general properties of Ethereum-based dApps:</a:t>
            </a:r>
            <a:endParaRPr b="0" lang="en-US" sz="18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Trust</a:t>
            </a:r>
            <a:r>
              <a:rPr b="0" lang="en-US" sz="1800" spc="-1" strike="noStrike">
                <a:solidFill>
                  <a:srgbClr val="000000"/>
                </a:solidFill>
                <a:latin typeface="DejaVu Sans"/>
                <a:ea typeface="DejaVu Sans"/>
              </a:rPr>
              <a:t> </a:t>
            </a:r>
            <a:endParaRPr b="0" lang="en-US" sz="1800" spc="-1" strike="noStrike">
              <a:latin typeface="DejaVu Sans"/>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The source code of any verified smart contract can be checked by anyone.</a:t>
            </a:r>
            <a:endParaRPr b="0" lang="en-US" sz="14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Payment</a:t>
            </a:r>
            <a:r>
              <a:rPr b="0" lang="en-US" sz="1800" spc="-1" strike="noStrike">
                <a:solidFill>
                  <a:srgbClr val="000000"/>
                </a:solidFill>
                <a:latin typeface="DejaVu Sans"/>
                <a:ea typeface="DejaVu Sans"/>
              </a:rPr>
              <a:t> </a:t>
            </a:r>
            <a:endParaRPr b="0" lang="en-US" sz="1800" spc="-1" strike="noStrike">
              <a:latin typeface="DejaVu Sans"/>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Payment is implemented by default since anyone can send / receive Ether.</a:t>
            </a:r>
            <a:endParaRPr b="0" lang="en-US" sz="14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Accounts</a:t>
            </a:r>
            <a:r>
              <a:rPr b="0" lang="en-US" sz="1800" spc="-1" strike="noStrike">
                <a:solidFill>
                  <a:srgbClr val="000000"/>
                </a:solidFill>
                <a:latin typeface="DejaVu Sans"/>
                <a:ea typeface="DejaVu Sans"/>
              </a:rPr>
              <a:t> </a:t>
            </a:r>
            <a:endParaRPr b="0" lang="en-US" sz="1800" spc="-1" strike="noStrike">
              <a:latin typeface="DejaVu Sans"/>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dApps can be build on top of Ethereum’s account system, so there is no need to implement an additional user account management system.</a:t>
            </a:r>
            <a:endParaRPr b="0" lang="en-US" sz="14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Storage</a:t>
            </a:r>
            <a:r>
              <a:rPr b="0" lang="en-US" sz="1800" spc="-1" strike="noStrike">
                <a:solidFill>
                  <a:srgbClr val="000000"/>
                </a:solidFill>
                <a:latin typeface="DejaVu Sans"/>
                <a:ea typeface="DejaVu Sans"/>
              </a:rPr>
              <a:t> </a:t>
            </a:r>
            <a:endParaRPr b="0" lang="en-US" sz="1800" spc="-1" strike="noStrike">
              <a:latin typeface="DejaVu Sans"/>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dApps can leverage the Blockchain as common (expensive) data storage.</a:t>
            </a:r>
            <a:endParaRPr b="0" lang="en-US" sz="1400" spc="-1" strike="noStrike">
              <a:latin typeface="DejaVu Sans"/>
            </a:endParaRPr>
          </a:p>
          <a:p>
            <a:pPr>
              <a:lnSpc>
                <a:spcPct val="100000"/>
              </a:lnSpc>
              <a:spcBef>
                <a:spcPts val="360"/>
              </a:spcBef>
              <a:buNone/>
              <a:tabLst>
                <a:tab algn="l" pos="0"/>
              </a:tabLst>
            </a:pPr>
            <a:endParaRPr b="0" lang="en-US" sz="1400" spc="-1" strike="noStrike">
              <a:latin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Drawbacks</a:t>
            </a:r>
            <a:endParaRPr b="0" lang="en-US" sz="2400" spc="-1" strike="noStrike">
              <a:latin typeface="DejaVu Sans"/>
            </a:endParaRPr>
          </a:p>
        </p:txBody>
      </p:sp>
      <p:sp>
        <p:nvSpPr>
          <p:cNvPr id="355"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buNone/>
              <a:tabLst>
                <a:tab algn="l" pos="0"/>
              </a:tabLst>
            </a:pPr>
            <a:r>
              <a:rPr b="0" lang="en-US" sz="1800" spc="-1" strike="noStrike" u="sng">
                <a:solidFill>
                  <a:srgbClr val="000000"/>
                </a:solidFill>
                <a:uFillTx/>
                <a:latin typeface="DejaVu Sans"/>
                <a:ea typeface="DejaVu Sans"/>
              </a:rPr>
              <a:t>Decentralized applications have also some intrinsic disadvantages:</a:t>
            </a:r>
            <a:endParaRPr b="0" lang="en-US" sz="18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Costs</a:t>
            </a:r>
            <a:r>
              <a:rPr b="0" lang="en-US" sz="1800" spc="-1" strike="noStrike">
                <a:solidFill>
                  <a:srgbClr val="000000"/>
                </a:solidFill>
                <a:latin typeface="DejaVu Sans"/>
                <a:ea typeface="DejaVu Sans"/>
              </a:rPr>
              <a:t> </a:t>
            </a:r>
            <a:endParaRPr b="0" lang="en-US" sz="1800" spc="-1" strike="noStrike">
              <a:latin typeface="DejaVu Sans"/>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Any state change and computation costs money. For that reason, only mission-critical data and functionality should leverage the blockchain.</a:t>
            </a:r>
            <a:endParaRPr b="0" lang="en-US" sz="14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Time</a:t>
            </a:r>
            <a:endParaRPr b="0" lang="en-US" sz="1800" spc="-1" strike="noStrike">
              <a:latin typeface="DejaVu Sans"/>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The current block time of Ethereum is around 14 seconds, i.e., it takes at least 14 seconds from the function call to the definite result of it.</a:t>
            </a:r>
            <a:endParaRPr b="0" lang="en-US" sz="14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Availability</a:t>
            </a:r>
            <a:endParaRPr b="0" lang="en-US" sz="1800" spc="-1" strike="noStrike">
              <a:latin typeface="DejaVu Sans"/>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In theory, availability is one of the key advantages of dApps. However, in high transaction scenarios (e.g. the release of crypto kitties) it is possible that the network throttles and is not able to process function calls anymore.</a:t>
            </a:r>
            <a:endParaRPr b="0" lang="en-US" sz="14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Transparency</a:t>
            </a:r>
            <a:endParaRPr b="0" lang="en-US" sz="1800" spc="-1" strike="noStrike">
              <a:latin typeface="DejaVu Sans"/>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Without third party services, it is impossible to access and verify a Smart Contract source code.</a:t>
            </a:r>
            <a:endParaRPr b="0" lang="en-US" sz="1400" spc="-1" strike="noStrike">
              <a:latin typeface="DejaVu Sans"/>
            </a:endParaRPr>
          </a:p>
          <a:p>
            <a:pPr>
              <a:lnSpc>
                <a:spcPct val="100000"/>
              </a:lnSpc>
              <a:spcBef>
                <a:spcPts val="360"/>
              </a:spcBef>
              <a:buNone/>
              <a:tabLst>
                <a:tab algn="l" pos="0"/>
              </a:tabLst>
            </a:pPr>
            <a:endParaRPr b="0" lang="en-US" sz="1400" spc="-1" strike="noStrike">
              <a:latin typeface="DejaVu Sans"/>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Recap – Deploy Smart Contract on Chain</a:t>
            </a:r>
            <a:endParaRPr b="0" lang="en-US" sz="2400" spc="-1" strike="noStrike">
              <a:latin typeface="DejaVu Sans"/>
            </a:endParaRPr>
          </a:p>
        </p:txBody>
      </p:sp>
      <p:pic>
        <p:nvPicPr>
          <p:cNvPr id="357" name="Inhaltsplatzhalter 6" descr=""/>
          <p:cNvPicPr/>
          <p:nvPr/>
        </p:nvPicPr>
        <p:blipFill>
          <a:blip r:embed="rId1"/>
          <a:stretch/>
        </p:blipFill>
        <p:spPr>
          <a:xfrm>
            <a:off x="774720" y="1252080"/>
            <a:ext cx="9869760" cy="4970520"/>
          </a:xfrm>
          <a:prstGeom prst="rect">
            <a:avLst/>
          </a:prstGeom>
          <a:ln w="0">
            <a:noFill/>
          </a:ln>
        </p:spPr>
      </p:pic>
      <p:sp>
        <p:nvSpPr>
          <p:cNvPr id="358"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fr-FR" sz="2400" spc="-1" strike="noStrike">
                <a:solidFill>
                  <a:srgbClr val="000000"/>
                </a:solidFill>
                <a:latin typeface="DejaVu Sans"/>
                <a:ea typeface="DejaVu Sans"/>
              </a:rPr>
              <a:t>Bytecode Source Code on Chain</a:t>
            </a:r>
            <a:endParaRPr b="0" lang="en-US" sz="2400" spc="-1" strike="noStrike">
              <a:latin typeface="DejaVu Sans"/>
            </a:endParaRPr>
          </a:p>
        </p:txBody>
      </p:sp>
      <p:pic>
        <p:nvPicPr>
          <p:cNvPr id="360" name="Inhaltsplatzhalter 6" descr=""/>
          <p:cNvPicPr/>
          <p:nvPr/>
        </p:nvPicPr>
        <p:blipFill>
          <a:blip r:embed="rId1"/>
          <a:stretch/>
        </p:blipFill>
        <p:spPr>
          <a:xfrm>
            <a:off x="334800" y="1514160"/>
            <a:ext cx="10748880" cy="4543920"/>
          </a:xfrm>
          <a:prstGeom prst="rect">
            <a:avLst/>
          </a:prstGeom>
          <a:ln w="0">
            <a:noFill/>
          </a:ln>
        </p:spPr>
      </p:pic>
      <p:sp>
        <p:nvSpPr>
          <p:cNvPr id="361"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fr-FR" sz="2400" spc="-1" strike="noStrike">
                <a:solidFill>
                  <a:srgbClr val="000000"/>
                </a:solidFill>
                <a:latin typeface="DejaVu Sans"/>
                <a:ea typeface="DejaVu Sans"/>
              </a:rPr>
              <a:t>Publicly Available Source Code</a:t>
            </a:r>
            <a:endParaRPr b="0" lang="en-US" sz="2400" spc="-1" strike="noStrike">
              <a:latin typeface="DejaVu Sans"/>
            </a:endParaRPr>
          </a:p>
        </p:txBody>
      </p:sp>
      <p:sp>
        <p:nvSpPr>
          <p:cNvPr id="363"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buNone/>
              <a:tabLst>
                <a:tab algn="l" pos="0"/>
              </a:tabLst>
            </a:pPr>
            <a:r>
              <a:rPr b="0" lang="en-US" sz="1800" spc="-1" strike="noStrike">
                <a:solidFill>
                  <a:srgbClr val="000000"/>
                </a:solidFill>
                <a:latin typeface="DejaVu Sans"/>
                <a:ea typeface="DejaVu Sans"/>
              </a:rPr>
              <a:t>Etherscan.io is a service which also verifies source codes and the respective byte code.</a:t>
            </a: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p:txBody>
      </p:sp>
      <p:pic>
        <p:nvPicPr>
          <p:cNvPr id="364" name="Grafik 6" descr=""/>
          <p:cNvPicPr/>
          <p:nvPr/>
        </p:nvPicPr>
        <p:blipFill>
          <a:blip r:embed="rId1"/>
          <a:stretch/>
        </p:blipFill>
        <p:spPr>
          <a:xfrm>
            <a:off x="935640" y="1700280"/>
            <a:ext cx="9547560" cy="4555080"/>
          </a:xfrm>
          <a:prstGeom prst="rect">
            <a:avLst/>
          </a:prstGeom>
          <a:ln w="0">
            <a:noFill/>
          </a:ln>
        </p:spPr>
      </p:pic>
      <p:sp>
        <p:nvSpPr>
          <p:cNvPr id="365" name="CustomShape 3"/>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fr-FR" sz="2400" spc="-1" strike="noStrike">
                <a:solidFill>
                  <a:srgbClr val="000000"/>
                </a:solidFill>
                <a:latin typeface="DejaVu Sans"/>
                <a:ea typeface="DejaVu Sans"/>
              </a:rPr>
              <a:t>Web-based Ethereum dApps</a:t>
            </a:r>
            <a:endParaRPr b="0" lang="en-US" sz="2400" spc="-1" strike="noStrike">
              <a:latin typeface="DejaVu Sans"/>
            </a:endParaRPr>
          </a:p>
        </p:txBody>
      </p:sp>
      <p:sp>
        <p:nvSpPr>
          <p:cNvPr id="367" name="CustomShape 2"/>
          <p:cNvSpPr/>
          <p:nvPr/>
        </p:nvSpPr>
        <p:spPr>
          <a:xfrm>
            <a:off x="263520" y="6411600"/>
            <a:ext cx="6476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Graph recreated based on data from </a:t>
            </a:r>
            <a:r>
              <a:rPr b="0" lang="de-DE" sz="900" spc="-1" strike="noStrike" u="sng">
                <a:solidFill>
                  <a:srgbClr val="0000ff"/>
                </a:solidFill>
                <a:uFillTx/>
                <a:latin typeface="Roboto"/>
                <a:ea typeface="Roboto"/>
                <a:hlinkClick r:id="rId1"/>
              </a:rPr>
              <a:t>https://www.stateofthedapps.com/stats</a:t>
            </a:r>
            <a:endParaRPr b="0" lang="en-US" sz="900" spc="-1" strike="noStrike">
              <a:latin typeface="DejaVu Sans"/>
            </a:endParaRPr>
          </a:p>
        </p:txBody>
      </p:sp>
      <p:sp>
        <p:nvSpPr>
          <p:cNvPr id="368" name="CustomShape 3"/>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State of the Dapps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is a curated and community-driven directory of decentralized applications.</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of May 2022, the directory lists 4073 DApps (2970 Ethereum DApps).</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p:txBody>
      </p:sp>
      <p:pic>
        <p:nvPicPr>
          <p:cNvPr id="369" name="" descr=""/>
          <p:cNvPicPr/>
          <p:nvPr/>
        </p:nvPicPr>
        <p:blipFill>
          <a:blip r:embed="rId3"/>
          <a:srcRect l="0" t="0" r="1785" b="0"/>
          <a:stretch/>
        </p:blipFill>
        <p:spPr>
          <a:xfrm>
            <a:off x="216360" y="2458800"/>
            <a:ext cx="11200680" cy="371340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4"/>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fr-FR" sz="2400" spc="-1" strike="noStrike">
                <a:solidFill>
                  <a:srgbClr val="000000"/>
                </a:solidFill>
                <a:latin typeface="DejaVu Sans"/>
                <a:ea typeface="DejaVu Sans"/>
              </a:rPr>
              <a:t>dApps Statistics – Transactions per dApp</a:t>
            </a:r>
            <a:endParaRPr b="0" lang="en-US" sz="2400" spc="-1" strike="noStrike">
              <a:latin typeface="DejaVu Sans"/>
            </a:endParaRPr>
          </a:p>
        </p:txBody>
      </p:sp>
      <p:pic>
        <p:nvPicPr>
          <p:cNvPr id="371" name="" descr=""/>
          <p:cNvPicPr/>
          <p:nvPr/>
        </p:nvPicPr>
        <p:blipFill>
          <a:blip r:embed="rId1"/>
          <a:stretch/>
        </p:blipFill>
        <p:spPr>
          <a:xfrm>
            <a:off x="-10800" y="1143000"/>
            <a:ext cx="11467440" cy="4910040"/>
          </a:xfrm>
          <a:prstGeom prst="rect">
            <a:avLst/>
          </a:prstGeom>
          <a:ln w="0">
            <a:noFill/>
          </a:ln>
        </p:spPr>
      </p:pic>
      <p:sp>
        <p:nvSpPr>
          <p:cNvPr id="372" name="CustomShape 5"/>
          <p:cNvSpPr/>
          <p:nvPr/>
        </p:nvSpPr>
        <p:spPr>
          <a:xfrm>
            <a:off x="263520" y="6411600"/>
            <a:ext cx="6476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Graph recreated based on data from </a:t>
            </a:r>
            <a:r>
              <a:rPr b="0" lang="de-DE" sz="900" spc="-1" strike="noStrike" u="sng">
                <a:solidFill>
                  <a:srgbClr val="0000ff"/>
                </a:solidFill>
                <a:uFillTx/>
                <a:latin typeface="Roboto"/>
                <a:ea typeface="Roboto"/>
                <a:hlinkClick r:id="rId2"/>
              </a:rPr>
              <a:t>https://www.stateofthedapps.com/stats</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Architecture of Web-based dApps</a:t>
            </a:r>
            <a:endParaRPr b="0" lang="en-US" sz="2400" spc="-1" strike="noStrike">
              <a:latin typeface="DejaVu Sans"/>
            </a:endParaRPr>
          </a:p>
        </p:txBody>
      </p:sp>
      <p:pic>
        <p:nvPicPr>
          <p:cNvPr id="374" name="Inhaltsplatzhalter 6" descr=""/>
          <p:cNvPicPr/>
          <p:nvPr/>
        </p:nvPicPr>
        <p:blipFill>
          <a:blip r:embed="rId1"/>
          <a:stretch/>
        </p:blipFill>
        <p:spPr>
          <a:xfrm>
            <a:off x="334800" y="1471320"/>
            <a:ext cx="10748880" cy="4629960"/>
          </a:xfrm>
          <a:prstGeom prst="rect">
            <a:avLst/>
          </a:prstGeom>
          <a:ln w="0">
            <a:noFill/>
          </a:ln>
        </p:spPr>
      </p:pic>
      <p:sp>
        <p:nvSpPr>
          <p:cNvPr id="375"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Architecture of Web-based dApps</a:t>
            </a:r>
            <a:endParaRPr b="0" lang="en-US" sz="2400" spc="-1" strike="noStrike">
              <a:latin typeface="DejaVu Sans"/>
            </a:endParaRPr>
          </a:p>
        </p:txBody>
      </p:sp>
      <p:pic>
        <p:nvPicPr>
          <p:cNvPr id="377" name="Inhaltsplatzhalter 6" descr=""/>
          <p:cNvPicPr/>
          <p:nvPr/>
        </p:nvPicPr>
        <p:blipFill>
          <a:blip r:embed="rId1"/>
          <a:stretch/>
        </p:blipFill>
        <p:spPr>
          <a:xfrm>
            <a:off x="334800" y="1433520"/>
            <a:ext cx="10748880" cy="4705560"/>
          </a:xfrm>
          <a:prstGeom prst="rect">
            <a:avLst/>
          </a:prstGeom>
          <a:ln w="0">
            <a:noFill/>
          </a:ln>
        </p:spPr>
      </p:pic>
      <p:sp>
        <p:nvSpPr>
          <p:cNvPr id="378"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License</a:t>
            </a:r>
            <a:endParaRPr b="0" lang="en-US" sz="2400" spc="-1" strike="noStrike">
              <a:latin typeface="DejaVu Sans"/>
            </a:endParaRPr>
          </a:p>
        </p:txBody>
      </p:sp>
      <p:sp>
        <p:nvSpPr>
          <p:cNvPr id="329"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Metamask</a:t>
            </a:r>
            <a:endParaRPr b="0" lang="en-US" sz="2400" spc="-1" strike="noStrike">
              <a:latin typeface="DejaVu Sans"/>
            </a:endParaRPr>
          </a:p>
        </p:txBody>
      </p:sp>
      <p:pic>
        <p:nvPicPr>
          <p:cNvPr id="380" name="Inhaltsplatzhalter 6" descr=""/>
          <p:cNvPicPr/>
          <p:nvPr/>
        </p:nvPicPr>
        <p:blipFill>
          <a:blip r:embed="rId1"/>
          <a:stretch/>
        </p:blipFill>
        <p:spPr>
          <a:xfrm>
            <a:off x="334800" y="2557800"/>
            <a:ext cx="10748880" cy="2456640"/>
          </a:xfrm>
          <a:prstGeom prst="rect">
            <a:avLst/>
          </a:prstGeom>
          <a:ln w="0">
            <a:noFill/>
          </a:ln>
        </p:spPr>
      </p:pic>
      <p:sp>
        <p:nvSpPr>
          <p:cNvPr id="381"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Example: CryptoKitties</a:t>
            </a:r>
            <a:br>
              <a:rPr sz="2400"/>
            </a:br>
            <a:endParaRPr b="0" lang="en-US" sz="2400" spc="-1" strike="noStrike">
              <a:latin typeface="DejaVu Sans"/>
            </a:endParaRPr>
          </a:p>
        </p:txBody>
      </p:sp>
      <p:pic>
        <p:nvPicPr>
          <p:cNvPr id="383" name="Inhaltsplatzhalter 6" descr=""/>
          <p:cNvPicPr/>
          <p:nvPr/>
        </p:nvPicPr>
        <p:blipFill>
          <a:blip r:embed="rId1"/>
          <a:stretch/>
        </p:blipFill>
        <p:spPr>
          <a:xfrm>
            <a:off x="334800" y="1409040"/>
            <a:ext cx="10748880" cy="4754520"/>
          </a:xfrm>
          <a:prstGeom prst="rect">
            <a:avLst/>
          </a:prstGeom>
          <a:ln w="0">
            <a:noFill/>
          </a:ln>
        </p:spPr>
      </p:pic>
      <p:sp>
        <p:nvSpPr>
          <p:cNvPr id="384"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5"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Example: CryptoKitties</a:t>
            </a:r>
            <a:br>
              <a:rPr sz="2400"/>
            </a:br>
            <a:endParaRPr b="0" lang="en-US" sz="2400" spc="-1" strike="noStrike">
              <a:latin typeface="DejaVu Sans"/>
            </a:endParaRPr>
          </a:p>
        </p:txBody>
      </p:sp>
      <p:pic>
        <p:nvPicPr>
          <p:cNvPr id="386" name="Inhaltsplatzhalter 6" descr=""/>
          <p:cNvPicPr/>
          <p:nvPr/>
        </p:nvPicPr>
        <p:blipFill>
          <a:blip r:embed="rId1"/>
          <a:stretch/>
        </p:blipFill>
        <p:spPr>
          <a:xfrm>
            <a:off x="334800" y="1299960"/>
            <a:ext cx="10748880" cy="4972680"/>
          </a:xfrm>
          <a:prstGeom prst="rect">
            <a:avLst/>
          </a:prstGeom>
          <a:ln w="0">
            <a:noFill/>
          </a:ln>
        </p:spPr>
      </p:pic>
      <p:sp>
        <p:nvSpPr>
          <p:cNvPr id="387"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Example: CryptoKitties</a:t>
            </a:r>
            <a:br>
              <a:rPr sz="2400"/>
            </a:br>
            <a:endParaRPr b="0" lang="en-US" sz="2400" spc="-1" strike="noStrike">
              <a:latin typeface="DejaVu Sans"/>
            </a:endParaRPr>
          </a:p>
        </p:txBody>
      </p:sp>
      <p:pic>
        <p:nvPicPr>
          <p:cNvPr id="389" name="Inhaltsplatzhalter 6" descr=""/>
          <p:cNvPicPr/>
          <p:nvPr/>
        </p:nvPicPr>
        <p:blipFill>
          <a:blip r:embed="rId1"/>
          <a:stretch/>
        </p:blipFill>
        <p:spPr>
          <a:xfrm>
            <a:off x="839880" y="1268280"/>
            <a:ext cx="9739440" cy="5035680"/>
          </a:xfrm>
          <a:prstGeom prst="rect">
            <a:avLst/>
          </a:prstGeom>
          <a:ln w="0">
            <a:noFill/>
          </a:ln>
        </p:spPr>
      </p:pic>
      <p:sp>
        <p:nvSpPr>
          <p:cNvPr id="390"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Example: CryptoKitties</a:t>
            </a:r>
            <a:br>
              <a:rPr sz="2400"/>
            </a:br>
            <a:endParaRPr b="0" lang="en-US" sz="2400" spc="-1" strike="noStrike">
              <a:latin typeface="DejaVu Sans"/>
            </a:endParaRPr>
          </a:p>
        </p:txBody>
      </p:sp>
      <p:pic>
        <p:nvPicPr>
          <p:cNvPr id="392" name="Inhaltsplatzhalter 6" descr=""/>
          <p:cNvPicPr/>
          <p:nvPr/>
        </p:nvPicPr>
        <p:blipFill>
          <a:blip r:embed="rId1"/>
          <a:stretch/>
        </p:blipFill>
        <p:spPr>
          <a:xfrm>
            <a:off x="625680" y="1268280"/>
            <a:ext cx="10167840" cy="5035680"/>
          </a:xfrm>
          <a:prstGeom prst="rect">
            <a:avLst/>
          </a:prstGeom>
          <a:ln w="0">
            <a:noFill/>
          </a:ln>
        </p:spPr>
      </p:pic>
      <p:sp>
        <p:nvSpPr>
          <p:cNvPr id="393"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Deployment Lifecycle</a:t>
            </a:r>
            <a:endParaRPr b="0" lang="en-US" sz="2400" spc="-1" strike="noStrike">
              <a:latin typeface="DejaVu Sans"/>
            </a:endParaRPr>
          </a:p>
        </p:txBody>
      </p:sp>
      <p:pic>
        <p:nvPicPr>
          <p:cNvPr id="395" name="Inhaltsplatzhalter 6" descr=""/>
          <p:cNvPicPr/>
          <p:nvPr/>
        </p:nvPicPr>
        <p:blipFill>
          <a:blip r:embed="rId1"/>
          <a:stretch/>
        </p:blipFill>
        <p:spPr>
          <a:xfrm>
            <a:off x="507240" y="1268280"/>
            <a:ext cx="10404720" cy="5035680"/>
          </a:xfrm>
          <a:prstGeom prst="rect">
            <a:avLst/>
          </a:prstGeom>
          <a:ln w="0">
            <a:noFill/>
          </a:ln>
        </p:spPr>
      </p:pic>
      <p:sp>
        <p:nvSpPr>
          <p:cNvPr id="396"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7"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Deployment Lifecycle</a:t>
            </a:r>
            <a:endParaRPr b="0" lang="en-US" sz="2400" spc="-1" strike="noStrike">
              <a:latin typeface="DejaVu Sans"/>
            </a:endParaRPr>
          </a:p>
        </p:txBody>
      </p:sp>
      <p:pic>
        <p:nvPicPr>
          <p:cNvPr id="398" name="Inhaltsplatzhalter 6" descr=""/>
          <p:cNvPicPr/>
          <p:nvPr/>
        </p:nvPicPr>
        <p:blipFill>
          <a:blip r:embed="rId1"/>
          <a:stretch/>
        </p:blipFill>
        <p:spPr>
          <a:xfrm>
            <a:off x="334800" y="1395000"/>
            <a:ext cx="10748880" cy="4782240"/>
          </a:xfrm>
          <a:prstGeom prst="rect">
            <a:avLst/>
          </a:prstGeom>
          <a:ln w="0">
            <a:noFill/>
          </a:ln>
        </p:spPr>
      </p:pic>
      <p:sp>
        <p:nvSpPr>
          <p:cNvPr id="399"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Development Tools</a:t>
            </a:r>
            <a:endParaRPr b="0" lang="en-US" sz="2400" spc="-1" strike="noStrike">
              <a:latin typeface="DejaVu Sans"/>
            </a:endParaRPr>
          </a:p>
        </p:txBody>
      </p:sp>
      <p:pic>
        <p:nvPicPr>
          <p:cNvPr id="401" name="Inhaltsplatzhalter 6" descr=""/>
          <p:cNvPicPr/>
          <p:nvPr/>
        </p:nvPicPr>
        <p:blipFill>
          <a:blip r:embed="rId1"/>
          <a:stretch/>
        </p:blipFill>
        <p:spPr>
          <a:xfrm>
            <a:off x="334800" y="1277280"/>
            <a:ext cx="10748880" cy="5018040"/>
          </a:xfrm>
          <a:prstGeom prst="rect">
            <a:avLst/>
          </a:prstGeom>
          <a:ln w="0">
            <a:noFill/>
          </a:ln>
        </p:spPr>
      </p:pic>
      <p:sp>
        <p:nvSpPr>
          <p:cNvPr id="402"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Truffle – Development Framework for Smart Contracts</a:t>
            </a:r>
            <a:endParaRPr b="0" lang="en-US" sz="2400" spc="-1" strike="noStrike">
              <a:latin typeface="DejaVu Sans"/>
            </a:endParaRPr>
          </a:p>
        </p:txBody>
      </p:sp>
      <p:sp>
        <p:nvSpPr>
          <p:cNvPr id="404"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buNone/>
              <a:tabLst>
                <a:tab algn="l" pos="0"/>
              </a:tabLst>
            </a:pPr>
            <a:r>
              <a:rPr b="0" lang="en-US" sz="1800" spc="-1" strike="noStrike">
                <a:solidFill>
                  <a:srgbClr val="000000"/>
                </a:solidFill>
                <a:latin typeface="DejaVu Sans"/>
                <a:ea typeface="DejaVu Sans"/>
              </a:rPr>
              <a:t>Truffle is a popular framework to facilitate the development of Ethereum smart contracts. It provides tools to compile, test and deploy Solidity contracts.</a:t>
            </a: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Open source – </a:t>
            </a:r>
            <a:r>
              <a:rPr b="0" lang="en-US" sz="1800" spc="-1" strike="noStrike" u="sng">
                <a:solidFill>
                  <a:srgbClr val="0000ff"/>
                </a:solidFill>
                <a:uFillTx/>
                <a:latin typeface="DejaVu Sans"/>
                <a:ea typeface="DejaVu Sans"/>
                <a:hlinkClick r:id="rId1"/>
              </a:rPr>
              <a:t>Github</a:t>
            </a:r>
            <a:endParaRPr b="0" lang="en-US" sz="18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Built-in network management that allows a developer to deploy a smart contract on various networks, e.g., live and test</a:t>
            </a:r>
            <a:endParaRPr b="0" lang="en-US" sz="18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Web-pack like automated re-compilation on code change</a:t>
            </a:r>
            <a:endParaRPr b="0" lang="en-US" sz="18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Provides project scaffolding</a:t>
            </a:r>
            <a:endParaRPr b="0" lang="en-US" sz="1800" spc="-1" strike="noStrike">
              <a:latin typeface="DejaVu Sans"/>
            </a:endParaRPr>
          </a:p>
          <a:p>
            <a:pPr>
              <a:lnSpc>
                <a:spcPct val="100000"/>
              </a:lnSpc>
              <a:buNone/>
              <a:tabLst>
                <a:tab algn="l" pos="0"/>
              </a:tabLst>
            </a:pP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p:txBody>
      </p:sp>
      <p:pic>
        <p:nvPicPr>
          <p:cNvPr id="405" name="Grafik 1" descr=""/>
          <p:cNvPicPr/>
          <p:nvPr/>
        </p:nvPicPr>
        <p:blipFill>
          <a:blip r:embed="rId2"/>
          <a:stretch/>
        </p:blipFill>
        <p:spPr>
          <a:xfrm>
            <a:off x="8649360" y="3932640"/>
            <a:ext cx="2434680" cy="2372040"/>
          </a:xfrm>
          <a:prstGeom prst="rect">
            <a:avLst/>
          </a:prstGeom>
          <a:ln w="0">
            <a:noFill/>
          </a:ln>
        </p:spPr>
      </p:pic>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Ganache – Private Ethereum Test Network</a:t>
            </a:r>
            <a:endParaRPr b="0" lang="en-US" sz="2400" spc="-1" strike="noStrike">
              <a:latin typeface="DejaVu Sans"/>
            </a:endParaRPr>
          </a:p>
        </p:txBody>
      </p:sp>
      <p:sp>
        <p:nvSpPr>
          <p:cNvPr id="407"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buNone/>
              <a:tabLst>
                <a:tab algn="l" pos="0"/>
              </a:tabLst>
            </a:pPr>
            <a:r>
              <a:rPr b="0" lang="en-US" sz="1800" spc="-1" strike="noStrike">
                <a:solidFill>
                  <a:srgbClr val="000000"/>
                </a:solidFill>
                <a:latin typeface="DejaVu Sans"/>
                <a:ea typeface="DejaVu Sans"/>
              </a:rPr>
              <a:t>Ganache is a local blockchain for Ethereum smart contract development. It can be used to deploy, simulate, and test smart contracts.</a:t>
            </a: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Open source – </a:t>
            </a:r>
            <a:r>
              <a:rPr b="0" lang="en-US" sz="1800" spc="-1" strike="noStrike" u="sng">
                <a:solidFill>
                  <a:srgbClr val="0000ff"/>
                </a:solidFill>
                <a:uFillTx/>
                <a:latin typeface="DejaVu Sans"/>
                <a:ea typeface="DejaVu Sans"/>
                <a:hlinkClick r:id="rId1"/>
              </a:rPr>
              <a:t>Github</a:t>
            </a:r>
            <a:endParaRPr b="0" lang="en-US" sz="18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Integrates a custom block explorer interface with additional </a:t>
            </a:r>
            <a:endParaRPr b="0" lang="en-US" sz="1800" spc="-1" strike="noStrike">
              <a:latin typeface="DejaVu Sans"/>
            </a:endParaRPr>
          </a:p>
          <a:p>
            <a:pPr marL="450720">
              <a:lnSpc>
                <a:spcPct val="100000"/>
              </a:lnSpc>
              <a:spcBef>
                <a:spcPts val="360"/>
              </a:spcBef>
              <a:buNone/>
              <a:tabLst>
                <a:tab algn="l" pos="0"/>
              </a:tabLst>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debugging features.</a:t>
            </a:r>
            <a:endParaRPr b="0" lang="en-US" sz="18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Uses workspaces to provide multiple Ethereum blockchains </a:t>
            </a:r>
            <a:endParaRPr b="0" lang="en-US" sz="1800" spc="-1" strike="noStrike">
              <a:latin typeface="DejaVu Sans"/>
            </a:endParaRPr>
          </a:p>
          <a:p>
            <a:pPr marL="450720">
              <a:lnSpc>
                <a:spcPct val="100000"/>
              </a:lnSpc>
              <a:spcBef>
                <a:spcPts val="360"/>
              </a:spcBef>
              <a:buNone/>
              <a:tabLst>
                <a:tab algn="l" pos="0"/>
              </a:tabLst>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with different settings (blocktime etc.)</a:t>
            </a:r>
            <a:endParaRPr b="0" lang="en-US" sz="1800" spc="-1" strike="noStrike">
              <a:latin typeface="DejaVu Sans"/>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Can be linked to Truffle projects to automate tests for smart </a:t>
            </a:r>
            <a:endParaRPr b="0" lang="en-US" sz="1800" spc="-1" strike="noStrike">
              <a:latin typeface="DejaVu Sans"/>
            </a:endParaRPr>
          </a:p>
          <a:p>
            <a:pPr marL="450720">
              <a:lnSpc>
                <a:spcPct val="100000"/>
              </a:lnSpc>
              <a:spcBef>
                <a:spcPts val="360"/>
              </a:spcBef>
              <a:buNone/>
              <a:tabLst>
                <a:tab algn="l" pos="0"/>
              </a:tabLst>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contracts</a:t>
            </a:r>
            <a:endParaRPr b="0" lang="en-US" sz="1800" spc="-1" strike="noStrike">
              <a:latin typeface="DejaVu Sans"/>
            </a:endParaRPr>
          </a:p>
          <a:p>
            <a:pPr marL="450720">
              <a:lnSpc>
                <a:spcPct val="100000"/>
              </a:lnSpc>
              <a:buNone/>
              <a:tabLst>
                <a:tab algn="l" pos="0"/>
              </a:tabLst>
            </a:pPr>
            <a:endParaRPr b="0" lang="en-US" sz="1800" spc="-1" strike="noStrike">
              <a:latin typeface="DejaVu Sans"/>
            </a:endParaRPr>
          </a:p>
          <a:p>
            <a:pPr marL="450720">
              <a:lnSpc>
                <a:spcPct val="100000"/>
              </a:lnSpc>
              <a:spcBef>
                <a:spcPts val="360"/>
              </a:spcBef>
              <a:buNone/>
              <a:tabLst>
                <a:tab algn="l" pos="0"/>
              </a:tabLst>
            </a:pPr>
            <a:endParaRPr b="0" lang="en-US" sz="1800" spc="-1" strike="noStrike">
              <a:latin typeface="DejaVu Sans"/>
            </a:endParaRPr>
          </a:p>
        </p:txBody>
      </p:sp>
      <p:pic>
        <p:nvPicPr>
          <p:cNvPr id="408" name="Grafik 6" descr=""/>
          <p:cNvPicPr/>
          <p:nvPr/>
        </p:nvPicPr>
        <p:blipFill>
          <a:blip r:embed="rId2"/>
          <a:stretch/>
        </p:blipFill>
        <p:spPr>
          <a:xfrm>
            <a:off x="8522640" y="2831040"/>
            <a:ext cx="2555640" cy="364032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de-DE" sz="3000" spc="-1" strike="noStrike" cap="all">
                <a:solidFill>
                  <a:srgbClr val="008c4f"/>
                </a:solidFill>
                <a:latin typeface="DejaVu Sans"/>
                <a:ea typeface="DejaVu Sans"/>
              </a:rPr>
              <a:t>News/Updates</a:t>
            </a:r>
            <a:endParaRPr b="0" lang="en-US" sz="3000" spc="-1" strike="noStrike">
              <a:latin typeface="DejaVu Sans"/>
            </a:endParaRPr>
          </a:p>
        </p:txBody>
      </p:sp>
      <p:sp>
        <p:nvSpPr>
          <p:cNvPr id="331" name="CustomShape 2"/>
          <p:cNvSpPr/>
          <p:nvPr/>
        </p:nvSpPr>
        <p:spPr>
          <a:xfrm>
            <a:off x="335520" y="2906640"/>
            <a:ext cx="10748160" cy="149508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Ganache – Private Ethereum Test Network</a:t>
            </a:r>
            <a:endParaRPr b="0" lang="en-US" sz="2400" spc="-1" strike="noStrike">
              <a:latin typeface="DejaVu Sans"/>
            </a:endParaRPr>
          </a:p>
        </p:txBody>
      </p:sp>
      <p:sp>
        <p:nvSpPr>
          <p:cNvPr id="410"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241"/>
              </a:spcBef>
              <a:buNone/>
              <a:tabLst>
                <a:tab algn="l" pos="0"/>
              </a:tabLst>
            </a:pPr>
            <a:endParaRPr b="0" lang="en-US" sz="1800" spc="-1" strike="noStrike">
              <a:latin typeface="DejaVu Sans"/>
            </a:endParaRPr>
          </a:p>
          <a:p>
            <a:pPr>
              <a:lnSpc>
                <a:spcPct val="100000"/>
              </a:lnSpc>
              <a:spcBef>
                <a:spcPts val="360"/>
              </a:spcBef>
              <a:buNone/>
              <a:tabLst>
                <a:tab algn="l" pos="0"/>
              </a:tabLst>
            </a:pPr>
            <a:r>
              <a:rPr b="0" lang="en-US" sz="1800" spc="-1" strike="noStrike">
                <a:solidFill>
                  <a:srgbClr val="000000"/>
                </a:solidFill>
                <a:latin typeface="DejaVu Sans"/>
                <a:ea typeface="DejaVu Sans"/>
              </a:rPr>
              <a:t>Ganache ships with a ready-made and developer friendly block explorer:</a:t>
            </a:r>
            <a:endParaRPr b="0" lang="en-US" sz="1800" spc="-1" strike="noStrike">
              <a:latin typeface="DejaVu Sans"/>
            </a:endParaRPr>
          </a:p>
          <a:p>
            <a:pPr>
              <a:lnSpc>
                <a:spcPct val="100000"/>
              </a:lnSpc>
              <a:spcBef>
                <a:spcPts val="360"/>
              </a:spcBef>
              <a:buNone/>
              <a:tabLst>
                <a:tab algn="l" pos="0"/>
              </a:tabLst>
            </a:pPr>
            <a:endParaRPr b="0" lang="en-US" sz="1800" spc="-1" strike="noStrike">
              <a:latin typeface="DejaVu Sans"/>
            </a:endParaRPr>
          </a:p>
        </p:txBody>
      </p:sp>
      <p:pic>
        <p:nvPicPr>
          <p:cNvPr id="411" name="Grafik 6" descr=""/>
          <p:cNvPicPr/>
          <p:nvPr/>
        </p:nvPicPr>
        <p:blipFill>
          <a:blip r:embed="rId1"/>
          <a:stretch/>
        </p:blipFill>
        <p:spPr>
          <a:xfrm>
            <a:off x="2047680" y="1989000"/>
            <a:ext cx="6408720" cy="4112640"/>
          </a:xfrm>
          <a:prstGeom prst="rect">
            <a:avLst/>
          </a:prstGeom>
          <a:ln w="0">
            <a:noFill/>
          </a:ln>
        </p:spPr>
      </p:pic>
      <p:sp>
        <p:nvSpPr>
          <p:cNvPr id="412" name="CustomShape 3"/>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Development Tools</a:t>
            </a:r>
            <a:endParaRPr b="0" lang="en-US" sz="2400" spc="-1" strike="noStrike">
              <a:latin typeface="DejaVu Sans"/>
            </a:endParaRPr>
          </a:p>
        </p:txBody>
      </p:sp>
      <p:pic>
        <p:nvPicPr>
          <p:cNvPr id="414" name="Inhaltsplatzhalter 6" descr=""/>
          <p:cNvPicPr/>
          <p:nvPr/>
        </p:nvPicPr>
        <p:blipFill>
          <a:blip r:embed="rId1"/>
          <a:stretch/>
        </p:blipFill>
        <p:spPr>
          <a:xfrm>
            <a:off x="334800" y="1292040"/>
            <a:ext cx="10748880" cy="4988520"/>
          </a:xfrm>
          <a:prstGeom prst="rect">
            <a:avLst/>
          </a:prstGeom>
          <a:ln w="0">
            <a:noFill/>
          </a:ln>
        </p:spPr>
      </p:pic>
      <p:sp>
        <p:nvSpPr>
          <p:cNvPr id="415" name="CustomShape 2"/>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Remix IDE</a:t>
            </a:r>
            <a:endParaRPr b="0" lang="en-US" sz="2400" spc="-1" strike="noStrike">
              <a:latin typeface="DejaVu Sans"/>
            </a:endParaRPr>
          </a:p>
        </p:txBody>
      </p:sp>
      <p:sp>
        <p:nvSpPr>
          <p:cNvPr id="417"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216000" indent="-215280">
              <a:lnSpc>
                <a:spcPct val="100000"/>
              </a:lnSpc>
              <a:spcBef>
                <a:spcPts val="360"/>
              </a:spcBef>
              <a:buClr>
                <a:srgbClr val="008c4f"/>
              </a:buClr>
              <a:buSzPct val="115000"/>
              <a:buFont typeface="Wingdings 2" charset="2"/>
              <a:buChar char=""/>
              <a:tabLst>
                <a:tab algn="l" pos="0"/>
              </a:tabLst>
            </a:pPr>
            <a:r>
              <a:rPr b="0" lang="en-US" sz="1800" spc="-1" strike="noStrike">
                <a:solidFill>
                  <a:srgbClr val="000000"/>
                </a:solidFill>
                <a:latin typeface="DejaVu Sans"/>
                <a:ea typeface="DejaVu Sans"/>
              </a:rPr>
              <a:t>Demo in Excercise Session</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8"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Test Networks – Ropsten</a:t>
            </a:r>
            <a:endParaRPr b="0" lang="en-US" sz="2400" spc="-1" strike="noStrike">
              <a:latin typeface="DejaVu Sans"/>
            </a:endParaRPr>
          </a:p>
        </p:txBody>
      </p:sp>
      <p:sp>
        <p:nvSpPr>
          <p:cNvPr id="419"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Free to use</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Public</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 time of ca. 30s</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Proof-of-Work consensus</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Geth and Parity compatibility</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 distribution via faucet – </a:t>
            </a:r>
            <a:r>
              <a:rPr b="0" lang="en-US" sz="1800" spc="-1" strike="noStrike" u="sng">
                <a:solidFill>
                  <a:srgbClr val="0000ff"/>
                </a:solidFill>
                <a:uFillTx/>
                <a:latin typeface="DejaVu Sans"/>
                <a:ea typeface="DejaVu Sans"/>
                <a:hlinkClick r:id="rId1"/>
              </a:rPr>
              <a:t>Link</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Anonymous</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Test Networks – Rinkeby</a:t>
            </a:r>
            <a:endParaRPr b="0" lang="en-US" sz="2400" spc="-1" strike="noStrike">
              <a:latin typeface="DejaVu Sans"/>
            </a:endParaRPr>
          </a:p>
        </p:txBody>
      </p:sp>
      <p:sp>
        <p:nvSpPr>
          <p:cNvPr id="421"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Free to use</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Public</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 time of ca. 15s</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Proof-of-Authority consensus, i.e., one central instance decides what transaction will be mined.</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Geth only</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 distribution via faucet – </a:t>
            </a:r>
            <a:r>
              <a:rPr b="0" lang="en-US" sz="1800" spc="-1" strike="noStrike" u="sng">
                <a:solidFill>
                  <a:srgbClr val="0000ff"/>
                </a:solidFill>
                <a:uFillTx/>
                <a:latin typeface="DejaVu Sans"/>
                <a:ea typeface="DejaVu Sans"/>
                <a:hlinkClick r:id="rId1"/>
              </a:rPr>
              <a:t>Link</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Twitter or Facebook account required (Spam/DoS protection)</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Test Networks – Kovan</a:t>
            </a:r>
            <a:endParaRPr b="0" lang="en-US" sz="2400" spc="-1" strike="noStrike">
              <a:latin typeface="DejaVu Sans"/>
            </a:endParaRPr>
          </a:p>
        </p:txBody>
      </p:sp>
      <p:sp>
        <p:nvSpPr>
          <p:cNvPr id="423"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Free to use</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Public</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 time of ca. 4s</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Proof-of-authority consensus, i.e., one central instance decides what transaction will be mined.</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Parity only</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 distribution via faucet – </a:t>
            </a:r>
            <a:r>
              <a:rPr b="0" lang="en-US" sz="1800" spc="-1" strike="noStrike" u="sng">
                <a:solidFill>
                  <a:srgbClr val="0000ff"/>
                </a:solidFill>
                <a:uFillTx/>
                <a:latin typeface="DejaVu Sans"/>
                <a:ea typeface="DejaVu Sans"/>
                <a:hlinkClick r:id="rId1"/>
              </a:rPr>
              <a:t>Link</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Github account required (Spam/DoS protection)</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4" name="CustomShape 1"/>
          <p:cNvSpPr/>
          <p:nvPr/>
        </p:nvSpPr>
        <p:spPr>
          <a:xfrm>
            <a:off x="335520" y="3285000"/>
            <a:ext cx="10748520" cy="24793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buNone/>
            </a:pPr>
            <a:r>
              <a:rPr b="1" lang="de-DE" sz="3000" spc="-1" strike="noStrike" cap="all">
                <a:solidFill>
                  <a:srgbClr val="008c4f"/>
                </a:solidFill>
                <a:latin typeface="DejaVu Sans"/>
                <a:ea typeface="DejaVu Sans"/>
              </a:rPr>
              <a:t>Now What?</a:t>
            </a:r>
            <a:br>
              <a:rPr sz="3000"/>
            </a:br>
            <a:endParaRPr b="0" lang="en-US" sz="3000" spc="-1" strike="noStrike">
              <a:latin typeface="DejaVu Sans"/>
            </a:endParaRPr>
          </a:p>
        </p:txBody>
      </p:sp>
      <p:sp>
        <p:nvSpPr>
          <p:cNvPr id="425" name="CustomShape 2"/>
          <p:cNvSpPr/>
          <p:nvPr/>
        </p:nvSpPr>
        <p:spPr>
          <a:xfrm>
            <a:off x="335520" y="2906640"/>
            <a:ext cx="10748520" cy="149544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6" name="CustomShape 1"/>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buNone/>
              <a:tabLst>
                <a:tab algn="l" pos="0"/>
              </a:tabLst>
            </a:pPr>
            <a:r>
              <a:rPr b="1" lang="en-US" sz="4000" spc="-1" strike="noStrike">
                <a:solidFill>
                  <a:srgbClr val="000000"/>
                </a:solidFill>
                <a:latin typeface="DejaVu Sans"/>
                <a:ea typeface="DejaVu Sans"/>
              </a:rPr>
              <a:t>Questions?</a:t>
            </a:r>
            <a:endParaRPr b="0" lang="en-US" sz="4000" spc="-1" strike="noStrike">
              <a:latin typeface="DejaVu Sans"/>
            </a:endParaRPr>
          </a:p>
        </p:txBody>
      </p:sp>
      <p:sp>
        <p:nvSpPr>
          <p:cNvPr id="427" name="CustomShape 2"/>
          <p:cNvSpPr/>
          <p:nvPr/>
        </p:nvSpPr>
        <p:spPr>
          <a:xfrm>
            <a:off x="335520" y="764640"/>
            <a:ext cx="10748520" cy="49932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de-DE" sz="2400" spc="-1" strike="noStrike">
                <a:solidFill>
                  <a:srgbClr val="000000"/>
                </a:solidFill>
                <a:latin typeface="DejaVu Sans"/>
                <a:ea typeface="DejaVu Sans"/>
              </a:rPr>
              <a:t>Course Evaluation – QR Code and Link</a:t>
            </a:r>
            <a:endParaRPr b="0" lang="en-US" sz="2400" spc="-1" strike="noStrike">
              <a:latin typeface="DejaVu Sans"/>
            </a:endParaRPr>
          </a:p>
          <a:p>
            <a:pPr>
              <a:lnSpc>
                <a:spcPct val="100000"/>
              </a:lnSpc>
              <a:buNone/>
            </a:pPr>
            <a:endParaRPr b="0" lang="en-US" sz="2400" spc="-1" strike="noStrike">
              <a:latin typeface="DejaVu Sans"/>
            </a:endParaRPr>
          </a:p>
        </p:txBody>
      </p:sp>
      <p:sp>
        <p:nvSpPr>
          <p:cNvPr id="333" name="CustomShape 2"/>
          <p:cNvSpPr/>
          <p:nvPr/>
        </p:nvSpPr>
        <p:spPr>
          <a:xfrm>
            <a:off x="335520" y="1268640"/>
            <a:ext cx="5595480" cy="5036040"/>
          </a:xfrm>
          <a:prstGeom prst="rect">
            <a:avLst/>
          </a:prstGeom>
          <a:noFill/>
          <a:ln w="0">
            <a:solidFill>
              <a:srgbClr val="ffffff"/>
            </a:solidFill>
          </a:ln>
        </p:spPr>
        <p:style>
          <a:lnRef idx="0"/>
          <a:fillRef idx="0"/>
          <a:effectRef idx="0"/>
          <a:fontRef idx="minor"/>
        </p:style>
      </p:sp>
      <p:sp>
        <p:nvSpPr>
          <p:cNvPr id="334" name="CustomShape 3"/>
          <p:cNvSpPr/>
          <p:nvPr/>
        </p:nvSpPr>
        <p:spPr>
          <a:xfrm>
            <a:off x="487800" y="1420920"/>
            <a:ext cx="559548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Link: </a:t>
            </a:r>
            <a:r>
              <a:rPr b="0" lang="de-DE" sz="1800" spc="-1" strike="noStrike" u="sng">
                <a:solidFill>
                  <a:srgbClr val="0000ff"/>
                </a:solidFill>
                <a:uFillTx/>
                <a:latin typeface="DejaVu Sans"/>
                <a:ea typeface="DejaVu Sans"/>
                <a:hlinkClick r:id="rId1"/>
              </a:rPr>
              <a:t>Click Me</a:t>
            </a:r>
            <a:r>
              <a:rPr b="0" lang="de-DE" sz="1800" spc="-1" strike="noStrike">
                <a:solidFill>
                  <a:srgbClr val="000000"/>
                </a:solidFill>
                <a:latin typeface="DejaVu Sans"/>
                <a:ea typeface="DejaVu Sans"/>
              </a:rPr>
              <a:t>	</a:t>
            </a:r>
            <a:r>
              <a:rPr b="0" lang="de-DE" sz="1800" spc="-1" strike="noStrike">
                <a:solidFill>
                  <a:srgbClr val="000000"/>
                </a:solidFill>
                <a:latin typeface="DejaVu Sans"/>
                <a:ea typeface="DejaVu Sans"/>
              </a:rPr>
              <a:t> </a:t>
            </a:r>
            <a:endParaRPr b="0" lang="en-US" sz="1800" spc="-1" strike="noStrike">
              <a:latin typeface="DejaVu Sans"/>
            </a:endParaRPr>
          </a:p>
        </p:txBody>
      </p:sp>
      <p:pic>
        <p:nvPicPr>
          <p:cNvPr id="335" name="Grafik 11_1" descr=""/>
          <p:cNvPicPr/>
          <p:nvPr/>
        </p:nvPicPr>
        <p:blipFill>
          <a:blip r:embed="rId2"/>
          <a:stretch/>
        </p:blipFill>
        <p:spPr>
          <a:xfrm>
            <a:off x="7218360" y="2468880"/>
            <a:ext cx="3476880" cy="347688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Invited Lectures</a:t>
            </a:r>
            <a:endParaRPr b="0" lang="en-US" sz="2400" spc="-1" strike="noStrike">
              <a:latin typeface="DejaVu Sans"/>
            </a:endParaRPr>
          </a:p>
        </p:txBody>
      </p:sp>
      <p:sp>
        <p:nvSpPr>
          <p:cNvPr id="337" name="CustomShape 2"/>
          <p:cNvSpPr/>
          <p:nvPr/>
        </p:nvSpPr>
        <p:spPr>
          <a:xfrm>
            <a:off x="335520" y="1268640"/>
            <a:ext cx="10743840" cy="5031360"/>
          </a:xfrm>
          <a:prstGeom prst="rect">
            <a:avLst/>
          </a:prstGeom>
          <a:noFill/>
          <a:ln w="0">
            <a:noFill/>
          </a:ln>
        </p:spPr>
        <p:style>
          <a:lnRef idx="0"/>
          <a:fillRef idx="0"/>
          <a:effectRef idx="0"/>
          <a:fontRef idx="minor"/>
        </p:style>
        <p:txBody>
          <a:bodyPr lIns="90000" rIns="90000" tIns="45000" bIns="45000" anchor="ctr">
            <a:noAutofit/>
          </a:bodyPr>
          <a:p>
            <a:pPr marL="195120" indent="-1897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06.07.2022 → Invited Lecture (Dr. Ulrich Gallersdörfer)</a:t>
            </a:r>
            <a:endParaRPr b="0" lang="en-US" sz="1800" spc="-1" strike="noStrike">
              <a:latin typeface="DejaVu Sans"/>
            </a:endParaRPr>
          </a:p>
          <a:p>
            <a:pPr marL="195120" indent="-1897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13.07.2022 → Invited Lecture (Prof. Dr. Steffen Herbold)</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CustomShape 1"/>
          <p:cNvSpPr/>
          <p:nvPr/>
        </p:nvSpPr>
        <p:spPr>
          <a:xfrm>
            <a:off x="335520" y="764640"/>
            <a:ext cx="10742400" cy="4932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Disclaimer and Further Resources</a:t>
            </a:r>
            <a:endParaRPr b="0" lang="en-US" sz="2400" spc="-1" strike="noStrike">
              <a:latin typeface="DejaVu Sans"/>
            </a:endParaRPr>
          </a:p>
        </p:txBody>
      </p:sp>
      <p:sp>
        <p:nvSpPr>
          <p:cNvPr id="339" name="CustomShape 2"/>
          <p:cNvSpPr/>
          <p:nvPr/>
        </p:nvSpPr>
        <p:spPr>
          <a:xfrm>
            <a:off x="335520" y="1268640"/>
            <a:ext cx="10742400" cy="50299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lecture slides (Figures are often copied directly) are based on </a:t>
            </a:r>
            <a:r>
              <a:rPr b="0" lang="en-US" sz="1800" spc="-1" strike="noStrike">
                <a:solidFill>
                  <a:srgbClr val="000000"/>
                </a:solidFill>
                <a:latin typeface="DejaVu Sans"/>
                <a:ea typeface="CMSS9"/>
              </a:rPr>
              <a:t>the course </a:t>
            </a:r>
            <a:r>
              <a:rPr b="0" lang="en-US" sz="1800" spc="-1" strike="noStrike">
                <a:solidFill>
                  <a:srgbClr val="000000"/>
                </a:solidFill>
                <a:latin typeface="DejaVu Sans"/>
                <a:ea typeface="CMSSI9"/>
              </a:rPr>
              <a:t>Blockchain-based Systems Engineering </a:t>
            </a:r>
            <a:r>
              <a:rPr b="0" lang="en-US" sz="1800" spc="-1" strike="noStrike">
                <a:solidFill>
                  <a:srgbClr val="000000"/>
                </a:solidFill>
                <a:latin typeface="DejaVu Sans"/>
                <a:ea typeface="CMSS9"/>
              </a:rPr>
              <a:t>from TU </a:t>
            </a:r>
            <a:r>
              <a:rPr b="0" lang="en-US" sz="1800" spc="-1" strike="noStrike">
                <a:solidFill>
                  <a:srgbClr val="000000"/>
                </a:solidFill>
                <a:latin typeface="DejaVu Sans"/>
                <a:ea typeface="DejaVu Sans"/>
              </a:rPr>
              <a:t>Munich, which is distributed under a CC-BY-SA 4.0 license</a:t>
            </a:r>
            <a:endParaRPr b="0" lang="en-US" sz="1800" spc="-1" strike="noStrike">
              <a:latin typeface="DejaVu Sans"/>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All their slides, exercises and further information are available </a:t>
            </a:r>
            <a:r>
              <a:rPr b="0" lang="en-US" sz="1800" spc="-1" strike="noStrike">
                <a:solidFill>
                  <a:srgbClr val="000000"/>
                </a:solidFill>
                <a:latin typeface="DejaVu Sans"/>
                <a:ea typeface="DejaVu Sans"/>
              </a:rPr>
              <a:t>online: </a:t>
            </a:r>
            <a:r>
              <a:rPr b="0" lang="en-US" sz="1800" spc="-1" strike="noStrike" u="sng">
                <a:solidFill>
                  <a:srgbClr val="0000ff"/>
                </a:solidFill>
                <a:uFillTx/>
                <a:latin typeface="DejaVu Sans"/>
                <a:ea typeface="DejaVu Sans"/>
                <a:hlinkClick r:id="rId1"/>
              </a:rPr>
              <a:t>https://github.com/sebischair/bbse</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CustomShape 1"/>
          <p:cNvSpPr/>
          <p:nvPr/>
        </p:nvSpPr>
        <p:spPr>
          <a:xfrm>
            <a:off x="335520" y="4406760"/>
            <a:ext cx="10748520" cy="13575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de-DE" sz="3000" spc="-1" strike="noStrike" cap="all">
                <a:solidFill>
                  <a:srgbClr val="008c4f"/>
                </a:solidFill>
                <a:latin typeface="DejaVu Sans"/>
                <a:ea typeface="DejaVu Sans"/>
              </a:rPr>
              <a:t>Ethereum Decentralized Applications</a:t>
            </a:r>
            <a:br>
              <a:rPr sz="3000"/>
            </a:br>
            <a:endParaRPr b="0" lang="en-US" sz="3000" spc="-1" strike="noStrike">
              <a:latin typeface="DejaVu Sans"/>
            </a:endParaRPr>
          </a:p>
        </p:txBody>
      </p:sp>
      <p:sp>
        <p:nvSpPr>
          <p:cNvPr id="341" name="CustomShape 2"/>
          <p:cNvSpPr/>
          <p:nvPr/>
        </p:nvSpPr>
        <p:spPr>
          <a:xfrm>
            <a:off x="335520" y="2906640"/>
            <a:ext cx="10748520" cy="149544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Motivation</a:t>
            </a:r>
            <a:endParaRPr b="0" lang="en-US" sz="2400" spc="-1" strike="noStrike">
              <a:latin typeface="DejaVu Sans"/>
            </a:endParaRPr>
          </a:p>
        </p:txBody>
      </p:sp>
      <p:sp>
        <p:nvSpPr>
          <p:cNvPr id="343"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Direct interaction with smart contracts is complicated</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contracts do not provide a graphical user interface on their own</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Programming knowledge or special tools are required to make function calls</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pic>
        <p:nvPicPr>
          <p:cNvPr id="344" name="Grafik 6" descr=""/>
          <p:cNvPicPr/>
          <p:nvPr/>
        </p:nvPicPr>
        <p:blipFill>
          <a:blip r:embed="rId1"/>
          <a:stretch/>
        </p:blipFill>
        <p:spPr>
          <a:xfrm>
            <a:off x="1922400" y="2688840"/>
            <a:ext cx="8342280" cy="3615840"/>
          </a:xfrm>
          <a:prstGeom prst="rect">
            <a:avLst/>
          </a:prstGeom>
          <a:ln w="0">
            <a:noFill/>
          </a:ln>
        </p:spPr>
      </p:pic>
      <p:sp>
        <p:nvSpPr>
          <p:cNvPr id="345" name="CustomShape 3"/>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Arial Unicode MS"/>
                <a:ea typeface="DejaVu Sans"/>
              </a:rPr>
              <a:t>Motivation</a:t>
            </a:r>
            <a:endParaRPr b="0" lang="en-US" sz="2400" spc="-1" strike="noStrike">
              <a:latin typeface="DejaVu Sans"/>
            </a:endParaRPr>
          </a:p>
        </p:txBody>
      </p:sp>
      <p:sp>
        <p:nvSpPr>
          <p:cNvPr id="347"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Building UIs on top of smart contracts to make them accessible to average users</a:t>
            </a:r>
            <a:endParaRPr b="0" lang="en-US" sz="1800" spc="-1" strike="noStrike">
              <a:latin typeface="DejaVu Sans"/>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The UI abstracts the complicated function calls and allows a user to interact with them just like with a regular (web) application</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pic>
        <p:nvPicPr>
          <p:cNvPr id="348" name="Grafik 6" descr=""/>
          <p:cNvPicPr/>
          <p:nvPr/>
        </p:nvPicPr>
        <p:blipFill>
          <a:blip r:embed="rId1"/>
          <a:stretch/>
        </p:blipFill>
        <p:spPr>
          <a:xfrm>
            <a:off x="2402640" y="2398320"/>
            <a:ext cx="6614280" cy="3906360"/>
          </a:xfrm>
          <a:prstGeom prst="rect">
            <a:avLst/>
          </a:prstGeom>
          <a:ln w="0">
            <a:noFill/>
          </a:ln>
        </p:spPr>
      </p:pic>
      <p:sp>
        <p:nvSpPr>
          <p:cNvPr id="349" name="CustomShape 3"/>
          <p:cNvSpPr/>
          <p:nvPr/>
        </p:nvSpPr>
        <p:spPr>
          <a:xfrm>
            <a:off x="263520" y="6411600"/>
            <a:ext cx="9000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39</TotalTime>
  <Application>LibreOffice/7.3.4.2$Linux_X86_64 LibreOffice_project/30$Build-2</Application>
  <AppVersion>15.0000</AppVersion>
  <Words>1331</Words>
  <Paragraphs>189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cp:lastPrinted>2019-04-04T14:01:13Z</cp:lastPrinted>
  <dcterms:modified xsi:type="dcterms:W3CDTF">2022-06-29T12:34:22Z</dcterms:modified>
  <cp:revision>2953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1</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39</vt:i4>
  </property>
</Properties>
</file>